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330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  <p:sldId id="325" r:id="rId40"/>
    <p:sldId id="327" r:id="rId41"/>
    <p:sldId id="328" r:id="rId42"/>
    <p:sldId id="329" r:id="rId43"/>
    <p:sldId id="331" r:id="rId44"/>
    <p:sldId id="33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00000"/>
    <a:srgbClr val="CFE7F1"/>
    <a:srgbClr val="E7E6E6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51"/>
    <p:restoredTop sz="93542"/>
  </p:normalViewPr>
  <p:slideViewPr>
    <p:cSldViewPr snapToGrid="0" snapToObjects="1">
      <p:cViewPr varScale="1">
        <p:scale>
          <a:sx n="118" d="100"/>
          <a:sy n="118" d="100"/>
        </p:scale>
        <p:origin x="1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5/31/21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3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5/31/21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5/31/21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5/31/21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Windows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>
                <a:solidFill>
                  <a:prstClr val="white"/>
                </a:solidFill>
                <a:latin typeface="+mn-lt"/>
              </a:rPr>
              <a:t>Microprocessors</a:t>
            </a: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Bare-Metal </a:t>
            </a:r>
            <a:r>
              <a:rPr lang="en-US" sz="2000" dirty="0">
                <a:solidFill>
                  <a:schemeClr val="tx1"/>
                </a:solidFill>
              </a:rPr>
              <a:t>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(Control)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Network </a:t>
            </a:r>
            <a:r>
              <a:rPr lang="en-US" sz="2000">
                <a:solidFill>
                  <a:schemeClr val="tx1"/>
                </a:solidFill>
              </a:rPr>
              <a:t>Processing Unit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48x40G </a:t>
            </a:r>
            <a:r>
              <a:rPr lang="en-US" dirty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(Ports 1~48)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Forwarding Pipeline</a:t>
            </a: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Network</a:t>
            </a:r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Management Network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4" name="Straight Arrow Connector 303"/>
          <p:cNvCxnSpPr>
            <a:stCxn id="135" idx="3"/>
            <a:endCxn id="418" idx="1"/>
          </p:cNvCxnSpPr>
          <p:nvPr/>
        </p:nvCxnSpPr>
        <p:spPr>
          <a:xfrm>
            <a:off x="1813152" y="3668687"/>
            <a:ext cx="40928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18" idx="3"/>
            <a:endCxn id="391" idx="1"/>
          </p:cNvCxnSpPr>
          <p:nvPr/>
        </p:nvCxnSpPr>
        <p:spPr>
          <a:xfrm>
            <a:off x="3771016" y="3668687"/>
            <a:ext cx="422017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>
            <a:off x="10084343" y="2539679"/>
            <a:ext cx="1231257" cy="2258016"/>
            <a:chOff x="10084343" y="2539679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9" name="Group 258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Group 216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18" name="Elbow Connector 217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3" name="Group 22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24" name="Elbow Connector 223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30" name="Elbow Connector 229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Group 234"/>
          <p:cNvGrpSpPr/>
          <p:nvPr/>
        </p:nvGrpSpPr>
        <p:grpSpPr>
          <a:xfrm>
            <a:off x="8120389" y="2539679"/>
            <a:ext cx="1548580" cy="2258016"/>
            <a:chOff x="8120389" y="2539679"/>
            <a:chExt cx="1548580" cy="2258016"/>
          </a:xfrm>
        </p:grpSpPr>
        <p:grpSp>
          <p:nvGrpSpPr>
            <p:cNvPr id="38" name="Group 37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264" name="Group 263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260" name="Trapezoid 2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55" name="Group 254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265" name="Trapezoid 26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268" name="Trapezoid 26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271" name="Trapezoid 27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2" name="TextBox 27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274" name="Trapezoid 27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5" name="TextBox 27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277" name="Trapezoid 27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03" name="Group 302"/>
          <p:cNvGrpSpPr/>
          <p:nvPr/>
        </p:nvGrpSpPr>
        <p:grpSpPr>
          <a:xfrm>
            <a:off x="6157539" y="2539679"/>
            <a:ext cx="1548580" cy="2258016"/>
            <a:chOff x="8120389" y="2539679"/>
            <a:chExt cx="1548580" cy="2258016"/>
          </a:xfrm>
        </p:grpSpPr>
        <p:grpSp>
          <p:nvGrpSpPr>
            <p:cNvPr id="306" name="Group 305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64" name="Rectangle 363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62" name="Trapezoid 36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60" name="Trapezoid 3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58" name="Trapezoid 35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TextBox 35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56" name="Trapezoid 35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TextBox 35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22" name="Trapezoid 32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16" name="Trapezoid 3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TextBox 31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71" name="Group 370"/>
          <p:cNvGrpSpPr/>
          <p:nvPr/>
        </p:nvGrpSpPr>
        <p:grpSpPr>
          <a:xfrm>
            <a:off x="4193033" y="2539679"/>
            <a:ext cx="1548580" cy="2258016"/>
            <a:chOff x="8120389" y="2539679"/>
            <a:chExt cx="1548580" cy="2258016"/>
          </a:xfrm>
        </p:grpSpPr>
        <p:grpSp>
          <p:nvGrpSpPr>
            <p:cNvPr id="372" name="Group 371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1" name="Rectangle 390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89" name="Trapezoid 38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TextBox 38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87" name="Trapezoid 38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TextBox 38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85" name="Trapezoid 38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TextBox 38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6" name="Group 375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83" name="Trapezoid 382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TextBox 383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81" name="Trapezoid 38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TextBox 38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79" name="Trapezoid 37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TextBox 37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98" name="Group 397"/>
          <p:cNvGrpSpPr/>
          <p:nvPr/>
        </p:nvGrpSpPr>
        <p:grpSpPr>
          <a:xfrm>
            <a:off x="2222436" y="2539679"/>
            <a:ext cx="1548580" cy="2258016"/>
            <a:chOff x="8120389" y="2539679"/>
            <a:chExt cx="1548580" cy="2258016"/>
          </a:xfrm>
        </p:grpSpPr>
        <p:grpSp>
          <p:nvGrpSpPr>
            <p:cNvPr id="399" name="Group 398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418" name="Rectangle 417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400" name="Group 399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416" name="Trapezoid 4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TextBox 41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1" name="Group 400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414" name="Trapezoid 41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TextBox 41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2" name="Group 401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412" name="Trapezoid 41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TextBox 41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3" name="Group 402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410" name="Trapezoid 40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" name="TextBox 41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4" name="Group 403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408" name="Trapezoid 40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TextBox 40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5" name="Group 40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406" name="Trapezoid 40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TextBox 40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IPv4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 Compiler</a:t>
            </a:r>
            <a:r>
              <a:rPr lang="en-US" dirty="0"/>
              <a:t>: Allocates resources</a:t>
            </a:r>
          </a:p>
          <a:p>
            <a:r>
              <a:rPr lang="en-US" dirty="0"/>
              <a:t>to realize the pipeline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734300" y="3888902"/>
            <a:ext cx="1231257" cy="2258016"/>
            <a:chOff x="415635" y="2539679"/>
            <a:chExt cx="1231257" cy="2258016"/>
          </a:xfrm>
        </p:grpSpPr>
        <p:sp>
          <p:nvSpPr>
            <p:cNvPr id="235" name="Rectangle 2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6" name="Curved Connector 235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urved Connector 23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urved Connector 239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urved Connector 240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urved Connector 241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urved Connector 242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10259139" y="3897417"/>
            <a:ext cx="1231257" cy="2258016"/>
            <a:chOff x="10084343" y="2539679"/>
            <a:chExt cx="1231257" cy="2258016"/>
          </a:xfrm>
        </p:grpSpPr>
        <p:sp>
          <p:nvSpPr>
            <p:cNvPr id="250" name="Rectangle 249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71" name="Elbow Connector 27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Group 251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66" name="Elbow Connector 26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3" name="Group 25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61" name="Elbow Connector 26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4" name="Group 253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55" name="Elbow Connector 254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548278" y="2362320"/>
            <a:ext cx="7390" cy="262197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84" idx="0"/>
          </p:cNvCxnSpPr>
          <p:nvPr/>
        </p:nvCxnSpPr>
        <p:spPr>
          <a:xfrm flipH="1">
            <a:off x="6078836" y="1130989"/>
            <a:ext cx="2118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312354" y="4974999"/>
            <a:ext cx="5751492" cy="9747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1551799" y="4984298"/>
            <a:ext cx="4479773" cy="9654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33790" y="4989190"/>
            <a:ext cx="1930056" cy="960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4991623"/>
            <a:ext cx="757896" cy="9581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4968900"/>
            <a:ext cx="2010774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4968900"/>
            <a:ext cx="4564315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4988521"/>
            <a:ext cx="5751491" cy="9612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4133790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35929" y="2362320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10621272" y="2378445"/>
            <a:ext cx="1059" cy="260585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5225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98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286" idx="0"/>
          </p:cNvCxnSpPr>
          <p:nvPr/>
        </p:nvCxnSpPr>
        <p:spPr>
          <a:xfrm flipH="1">
            <a:off x="935493" y="1130989"/>
            <a:ext cx="5164525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312354" y="2369889"/>
            <a:ext cx="2728" cy="261930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817127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2" name="Google Shape;905;p105"/>
          <p:cNvSpPr txBox="1"/>
          <p:nvPr/>
        </p:nvSpPr>
        <p:spPr>
          <a:xfrm>
            <a:off x="5383161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3" name="Google Shape;905;p105"/>
          <p:cNvSpPr txBox="1"/>
          <p:nvPr/>
        </p:nvSpPr>
        <p:spPr>
          <a:xfrm>
            <a:off x="5418460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4" name="Rounded Rectangle 283"/>
          <p:cNvSpPr/>
          <p:nvPr/>
        </p:nvSpPr>
        <p:spPr>
          <a:xfrm>
            <a:off x="5403151" y="2464377"/>
            <a:ext cx="1351369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Fixed Function</a:t>
            </a:r>
          </a:p>
        </p:txBody>
      </p:sp>
      <p:grpSp>
        <p:nvGrpSpPr>
          <p:cNvPr id="285" name="Group 284"/>
          <p:cNvGrpSpPr/>
          <p:nvPr/>
        </p:nvGrpSpPr>
        <p:grpSpPr>
          <a:xfrm>
            <a:off x="375940" y="2464377"/>
            <a:ext cx="1119105" cy="2258016"/>
            <a:chOff x="496551" y="2539679"/>
            <a:chExt cx="1119105" cy="2258016"/>
          </a:xfrm>
        </p:grpSpPr>
        <p:sp>
          <p:nvSpPr>
            <p:cNvPr id="286" name="Rectangle 285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7" name="Curved Connector 286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urved Connector 28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urved Connector 288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urved Connector 289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urved Connector 290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urved Connector 291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Oval 292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10672465" y="2464377"/>
            <a:ext cx="1071329" cy="2258016"/>
            <a:chOff x="10084343" y="2539679"/>
            <a:chExt cx="1231257" cy="2258016"/>
          </a:xfrm>
        </p:grpSpPr>
        <p:sp>
          <p:nvSpPr>
            <p:cNvPr id="306" name="Rectangle 305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7" name="Group 306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326" name="Elbow Connector 32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321" name="Elbow Connector 32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9" name="Group 308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316" name="Elbow Connector 31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11" name="Elbow Connector 31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1" name="Group 330"/>
          <p:cNvGrpSpPr/>
          <p:nvPr/>
        </p:nvGrpSpPr>
        <p:grpSpPr>
          <a:xfrm>
            <a:off x="1598491" y="2464377"/>
            <a:ext cx="1190771" cy="2258016"/>
            <a:chOff x="8120389" y="2539679"/>
            <a:chExt cx="1190771" cy="2258016"/>
          </a:xfrm>
        </p:grpSpPr>
        <p:grpSp>
          <p:nvGrpSpPr>
            <p:cNvPr id="332" name="Group 33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39" name="Rectangle 33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3" name="Trapezoid 33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4" name="Trapezoid 33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5" name="Trapezoid 33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6" name="Trapezoid 33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7" name="Trapezoid 33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" name="Trapezoid 33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2867691" y="2464377"/>
            <a:ext cx="1190771" cy="2258016"/>
            <a:chOff x="8120389" y="2539679"/>
            <a:chExt cx="1190771" cy="2258016"/>
          </a:xfrm>
        </p:grpSpPr>
        <p:grpSp>
          <p:nvGrpSpPr>
            <p:cNvPr id="347" name="Group 34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54" name="Rectangle 35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8" name="Trapezoid 34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Trapezoid 34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Trapezoid 34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Trapezoid 35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Trapezoid 35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Trapezoid 35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1" name="Group 390"/>
          <p:cNvGrpSpPr/>
          <p:nvPr/>
        </p:nvGrpSpPr>
        <p:grpSpPr>
          <a:xfrm>
            <a:off x="8108262" y="2464377"/>
            <a:ext cx="1190771" cy="2258016"/>
            <a:chOff x="8120389" y="2539679"/>
            <a:chExt cx="1190771" cy="2258016"/>
          </a:xfrm>
        </p:grpSpPr>
        <p:grpSp>
          <p:nvGrpSpPr>
            <p:cNvPr id="392" name="Group 39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99" name="Rectangle 39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3" name="Trapezoid 39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Trapezoid 39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Trapezoid 39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Trapezoid 39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Trapezoid 39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Trapezoid 39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6" name="Group 405"/>
          <p:cNvGrpSpPr/>
          <p:nvPr/>
        </p:nvGrpSpPr>
        <p:grpSpPr>
          <a:xfrm>
            <a:off x="9365992" y="2464377"/>
            <a:ext cx="1190771" cy="2258016"/>
            <a:chOff x="8120389" y="2539679"/>
            <a:chExt cx="1190771" cy="2258016"/>
          </a:xfrm>
        </p:grpSpPr>
        <p:grpSp>
          <p:nvGrpSpPr>
            <p:cNvPr id="407" name="Group 40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414" name="Rectangle 41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8" name="Trapezoid 40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Trapezoid 40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Trapezoid 40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Trapezoid 41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Trapezoid 4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Trapezoid 41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4197997" y="2464377"/>
            <a:ext cx="1071329" cy="2258016"/>
            <a:chOff x="10084343" y="2539679"/>
            <a:chExt cx="1231257" cy="2258016"/>
          </a:xfrm>
        </p:grpSpPr>
        <p:sp>
          <p:nvSpPr>
            <p:cNvPr id="422" name="Rectangle 421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3" name="Group 422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42" name="Elbow Connector 44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4" name="Group 423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37" name="Elbow Connector 43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32" name="Elbow Connector 43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427" name="Elbow Connector 42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7" name="Group 446"/>
          <p:cNvGrpSpPr/>
          <p:nvPr/>
        </p:nvGrpSpPr>
        <p:grpSpPr>
          <a:xfrm>
            <a:off x="6876948" y="2464377"/>
            <a:ext cx="1119105" cy="2258016"/>
            <a:chOff x="496551" y="2539679"/>
            <a:chExt cx="1119105" cy="2258016"/>
          </a:xfrm>
        </p:grpSpPr>
        <p:sp>
          <p:nvSpPr>
            <p:cNvPr id="448" name="Rectangle 447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9" name="Curved Connector 44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Curved Connector 44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Curved Connector 45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Curved Connector 45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Curved Connector 45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Curved Connector 45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5" name="Oval 45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422" idx="0"/>
          </p:cNvCxnSpPr>
          <p:nvPr/>
        </p:nvCxnSpPr>
        <p:spPr>
          <a:xfrm flipH="1">
            <a:off x="4733662" y="1130989"/>
            <a:ext cx="1366356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306" idx="0"/>
          </p:cNvCxnSpPr>
          <p:nvPr/>
        </p:nvCxnSpPr>
        <p:spPr>
          <a:xfrm>
            <a:off x="6100018" y="1130989"/>
            <a:ext cx="510811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3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75446" y="1118795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80825" y="183955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Ingress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80825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17598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Termin-ation</a:t>
            </a:r>
            <a:r>
              <a:rPr lang="en-US" sz="1400" dirty="0">
                <a:solidFill>
                  <a:schemeClr val="tx1"/>
                </a:solidFill>
              </a:rPr>
              <a:t> MAC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19607" y="4401668"/>
            <a:ext cx="84537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2276" y="4401669"/>
            <a:ext cx="90543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 1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046206" y="5368836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Bridging Table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6206" y="4090084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Table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6206" y="2624930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Unicast Routing Table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046206" y="1302825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Multicast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Routing Table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09737" y="3196814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ACL Policy Table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634982" y="4090566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Flood Group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633190" y="2683580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Unicast </a:t>
            </a:r>
            <a:r>
              <a:rPr lang="en-US" sz="1400" dirty="0" err="1">
                <a:solidFill>
                  <a:schemeClr val="tx1"/>
                </a:solidFill>
              </a:rPr>
              <a:t>Grouop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633190" y="146342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ECMP Group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928820" y="1043945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928820" y="186107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737898" y="3360857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737898" y="4218862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33190" y="528376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Multicast Group</a:t>
            </a:r>
          </a:p>
        </p:txBody>
      </p:sp>
      <p:sp>
        <p:nvSpPr>
          <p:cNvPr id="29" name="Oval 28"/>
          <p:cNvSpPr/>
          <p:nvPr/>
        </p:nvSpPr>
        <p:spPr>
          <a:xfrm>
            <a:off x="9972337" y="3478964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0" name="Oval 29"/>
          <p:cNvSpPr/>
          <p:nvPr/>
        </p:nvSpPr>
        <p:spPr>
          <a:xfrm>
            <a:off x="9966955" y="4336969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34770" y="3070629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INDIRECT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25693" y="7576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14220" y="1177163"/>
            <a:ext cx="70115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SELECT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30063" y="23893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945025" y="3801695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45025" y="4995743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cxnSp>
        <p:nvCxnSpPr>
          <p:cNvPr id="40" name="Straight Arrow Connector 39"/>
          <p:cNvCxnSpPr>
            <a:stCxn id="5" idx="4"/>
            <a:endCxn id="6" idx="0"/>
          </p:cNvCxnSpPr>
          <p:nvPr/>
        </p:nvCxnSpPr>
        <p:spPr>
          <a:xfrm>
            <a:off x="1194995" y="159213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" idx="2"/>
            <a:endCxn id="7" idx="0"/>
          </p:cNvCxnSpPr>
          <p:nvPr/>
        </p:nvCxnSpPr>
        <p:spPr>
          <a:xfrm>
            <a:off x="1194995" y="287229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" idx="2"/>
            <a:endCxn id="10" idx="0"/>
          </p:cNvCxnSpPr>
          <p:nvPr/>
        </p:nvCxnSpPr>
        <p:spPr>
          <a:xfrm>
            <a:off x="1194995" y="4152452"/>
            <a:ext cx="0" cy="24921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7" idx="3"/>
            <a:endCxn id="8" idx="1"/>
          </p:cNvCxnSpPr>
          <p:nvPr/>
        </p:nvCxnSpPr>
        <p:spPr>
          <a:xfrm>
            <a:off x="1609165" y="3636085"/>
            <a:ext cx="20843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0" idx="3"/>
            <a:endCxn id="9" idx="1"/>
          </p:cNvCxnSpPr>
          <p:nvPr/>
        </p:nvCxnSpPr>
        <p:spPr>
          <a:xfrm flipV="1">
            <a:off x="1647714" y="4820320"/>
            <a:ext cx="171893" cy="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" idx="3"/>
            <a:endCxn id="14" idx="1"/>
          </p:cNvCxnSpPr>
          <p:nvPr/>
        </p:nvCxnSpPr>
        <p:spPr>
          <a:xfrm flipV="1">
            <a:off x="2645938" y="1678958"/>
            <a:ext cx="400268" cy="195712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" idx="3"/>
            <a:endCxn id="13" idx="1"/>
          </p:cNvCxnSpPr>
          <p:nvPr/>
        </p:nvCxnSpPr>
        <p:spPr>
          <a:xfrm flipV="1">
            <a:off x="2645938" y="3001063"/>
            <a:ext cx="400268" cy="63502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8" idx="3"/>
            <a:endCxn id="12" idx="1"/>
          </p:cNvCxnSpPr>
          <p:nvPr/>
        </p:nvCxnSpPr>
        <p:spPr>
          <a:xfrm>
            <a:off x="2645938" y="3636085"/>
            <a:ext cx="400268" cy="83013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" idx="3"/>
            <a:endCxn id="11" idx="1"/>
          </p:cNvCxnSpPr>
          <p:nvPr/>
        </p:nvCxnSpPr>
        <p:spPr>
          <a:xfrm>
            <a:off x="2645938" y="3636085"/>
            <a:ext cx="400268" cy="210888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5" idx="1"/>
          </p:cNvCxnSpPr>
          <p:nvPr/>
        </p:nvCxnSpPr>
        <p:spPr>
          <a:xfrm>
            <a:off x="3046206" y="3713181"/>
            <a:ext cx="1363531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9" idx="3"/>
          </p:cNvCxnSpPr>
          <p:nvPr/>
        </p:nvCxnSpPr>
        <p:spPr>
          <a:xfrm flipV="1">
            <a:off x="2664985" y="3713181"/>
            <a:ext cx="381221" cy="1107139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3"/>
            <a:endCxn id="15" idx="1"/>
          </p:cNvCxnSpPr>
          <p:nvPr/>
        </p:nvCxnSpPr>
        <p:spPr>
          <a:xfrm>
            <a:off x="4109421" y="3001063"/>
            <a:ext cx="300316" cy="71211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4" idx="3"/>
            <a:endCxn id="15" idx="1"/>
          </p:cNvCxnSpPr>
          <p:nvPr/>
        </p:nvCxnSpPr>
        <p:spPr>
          <a:xfrm>
            <a:off x="4109421" y="1678958"/>
            <a:ext cx="300316" cy="203422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2" idx="3"/>
            <a:endCxn id="15" idx="1"/>
          </p:cNvCxnSpPr>
          <p:nvPr/>
        </p:nvCxnSpPr>
        <p:spPr>
          <a:xfrm flipV="1">
            <a:off x="4109421" y="3713181"/>
            <a:ext cx="300316" cy="75303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1" idx="3"/>
            <a:endCxn id="15" idx="1"/>
          </p:cNvCxnSpPr>
          <p:nvPr/>
        </p:nvCxnSpPr>
        <p:spPr>
          <a:xfrm flipV="1">
            <a:off x="4109421" y="3713181"/>
            <a:ext cx="300316" cy="2031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6" idx="3"/>
            <a:endCxn id="29" idx="2"/>
          </p:cNvCxnSpPr>
          <p:nvPr/>
        </p:nvCxnSpPr>
        <p:spPr>
          <a:xfrm>
            <a:off x="9801113" y="3715633"/>
            <a:ext cx="17122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30" idx="2"/>
          </p:cNvCxnSpPr>
          <p:nvPr/>
        </p:nvCxnSpPr>
        <p:spPr>
          <a:xfrm>
            <a:off x="9801113" y="4573638"/>
            <a:ext cx="165842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3"/>
            <a:endCxn id="24" idx="1"/>
          </p:cNvCxnSpPr>
          <p:nvPr/>
        </p:nvCxnSpPr>
        <p:spPr>
          <a:xfrm flipV="1">
            <a:off x="6696405" y="1398721"/>
            <a:ext cx="232415" cy="41947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23" idx="3"/>
            <a:endCxn id="25" idx="1"/>
          </p:cNvCxnSpPr>
          <p:nvPr/>
        </p:nvCxnSpPr>
        <p:spPr>
          <a:xfrm>
            <a:off x="6696405" y="1818200"/>
            <a:ext cx="232415" cy="39765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5" idx="3"/>
            <a:endCxn id="23" idx="1"/>
          </p:cNvCxnSpPr>
          <p:nvPr/>
        </p:nvCxnSpPr>
        <p:spPr>
          <a:xfrm flipV="1">
            <a:off x="5238077" y="1818200"/>
            <a:ext cx="395113" cy="189498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5" idx="3"/>
            <a:endCxn id="21" idx="1"/>
          </p:cNvCxnSpPr>
          <p:nvPr/>
        </p:nvCxnSpPr>
        <p:spPr>
          <a:xfrm flipV="1">
            <a:off x="5238077" y="3038356"/>
            <a:ext cx="395113" cy="6748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5" idx="3"/>
            <a:endCxn id="20" idx="1"/>
          </p:cNvCxnSpPr>
          <p:nvPr/>
        </p:nvCxnSpPr>
        <p:spPr>
          <a:xfrm>
            <a:off x="5238077" y="3713181"/>
            <a:ext cx="396905" cy="73216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15" idx="3"/>
            <a:endCxn id="28" idx="1"/>
          </p:cNvCxnSpPr>
          <p:nvPr/>
        </p:nvCxnSpPr>
        <p:spPr>
          <a:xfrm>
            <a:off x="5238077" y="3713181"/>
            <a:ext cx="395113" cy="19253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5" idx="3"/>
            <a:endCxn id="26" idx="1"/>
          </p:cNvCxnSpPr>
          <p:nvPr/>
        </p:nvCxnSpPr>
        <p:spPr>
          <a:xfrm>
            <a:off x="5238077" y="3713181"/>
            <a:ext cx="3499821" cy="245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8" idx="3"/>
            <a:endCxn id="27" idx="1"/>
          </p:cNvCxnSpPr>
          <p:nvPr/>
        </p:nvCxnSpPr>
        <p:spPr>
          <a:xfrm flipV="1">
            <a:off x="6696405" y="4573638"/>
            <a:ext cx="2041493" cy="106490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28" idx="3"/>
            <a:endCxn id="26" idx="1"/>
          </p:cNvCxnSpPr>
          <p:nvPr/>
        </p:nvCxnSpPr>
        <p:spPr>
          <a:xfrm flipV="1">
            <a:off x="6696405" y="3715633"/>
            <a:ext cx="2041493" cy="192290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20" idx="3"/>
            <a:endCxn id="26" idx="1"/>
          </p:cNvCxnSpPr>
          <p:nvPr/>
        </p:nvCxnSpPr>
        <p:spPr>
          <a:xfrm flipV="1">
            <a:off x="6698197" y="3715633"/>
            <a:ext cx="2039701" cy="72970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0" idx="3"/>
            <a:endCxn id="27" idx="1"/>
          </p:cNvCxnSpPr>
          <p:nvPr/>
        </p:nvCxnSpPr>
        <p:spPr>
          <a:xfrm>
            <a:off x="6698197" y="4445342"/>
            <a:ext cx="2039701" cy="12829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25" idx="3"/>
            <a:endCxn id="27" idx="1"/>
          </p:cNvCxnSpPr>
          <p:nvPr/>
        </p:nvCxnSpPr>
        <p:spPr>
          <a:xfrm>
            <a:off x="7992035" y="2215850"/>
            <a:ext cx="745863" cy="2357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24" idx="3"/>
            <a:endCxn id="26" idx="1"/>
          </p:cNvCxnSpPr>
          <p:nvPr/>
        </p:nvCxnSpPr>
        <p:spPr>
          <a:xfrm>
            <a:off x="7992035" y="1398721"/>
            <a:ext cx="745863" cy="231691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21" idx="3"/>
            <a:endCxn id="26" idx="1"/>
          </p:cNvCxnSpPr>
          <p:nvPr/>
        </p:nvCxnSpPr>
        <p:spPr>
          <a:xfrm>
            <a:off x="6696405" y="3038356"/>
            <a:ext cx="2041493" cy="67727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Broadcom SDK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OF-Agent</a:t>
            </a:r>
          </a:p>
          <a:p>
            <a:pPr algn="ctr"/>
            <a:r>
              <a:rPr lang="en-US" b="1" dirty="0"/>
              <a:t>(Indigo)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Controller</a:t>
            </a:r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On-Switch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Off-Switch</a:t>
            </a:r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  <a:solidFill>
            <a:schemeClr val="bg1">
              <a:lumMod val="75000"/>
            </a:schemeClr>
          </a:solidFill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Controller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P4 Compiler</a:t>
            </a:r>
          </a:p>
          <a:p>
            <a:pPr algn="r"/>
            <a:r>
              <a:rPr lang="en-US" dirty="0"/>
              <a:t>maps from</a:t>
            </a:r>
          </a:p>
          <a:p>
            <a:pPr algn="r"/>
            <a:r>
              <a:rPr lang="en-US" dirty="0"/>
              <a:t>Logical to</a:t>
            </a:r>
          </a:p>
          <a:p>
            <a:pPr algn="r"/>
            <a:r>
              <a:rPr lang="en-US" dirty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r>
              <a:rPr lang="en-US" sz="2800" dirty="0"/>
              <a:t>Stratum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/>
              <a:t>ONL</a:t>
            </a:r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SDK (Driver)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API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Chip(s)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Peripheral(s)</a:t>
            </a:r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P4Runtime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gNMI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gNOI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 Broker</a:t>
            </a:r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Chip Abstraction Managers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Manager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Chassis Manager</a:t>
            </a:r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 Manager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P4 Compiler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077873"/>
            <a:chOff x="1858297" y="273786"/>
            <a:chExt cx="4923335" cy="1236163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IPv4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ACL</a:t>
              </a:r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43" idx="1"/>
            </p:cNvCxnSpPr>
            <p:nvPr/>
          </p:nvCxnSpPr>
          <p:spPr>
            <a:xfrm>
              <a:off x="3198546" y="1070204"/>
              <a:ext cx="823064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43" idx="3"/>
              <a:endCxn id="7" idx="1"/>
            </p:cNvCxnSpPr>
            <p:nvPr/>
          </p:nvCxnSpPr>
          <p:spPr>
            <a:xfrm flipV="1">
              <a:off x="4990089" y="1070204"/>
              <a:ext cx="818149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bcm_forward.bin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bf_forward.bin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Switch ASIC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Switch OS</a:t>
              </a:r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P4Runtime Server</a:t>
              </a:r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p4runtime.proto</a:t>
            </a:r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ASIC SDK</a:t>
            </a:r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 Frontend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259615" y="1181792"/>
            <a:ext cx="968479" cy="56141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Switching Chips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Passive Optical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81635" y="2488977"/>
            <a:ext cx="1419583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dirty="0">
                <a:solidFill>
                  <a:srgbClr val="000000"/>
                </a:solidFill>
              </a:rPr>
              <a:t>Fixed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Ingresss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Verification</a:t>
            </a:r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Update</a:t>
            </a:r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Manager</a:t>
            </a:r>
          </a:p>
        </p:txBody>
      </p:sp>
      <p:grpSp>
        <p:nvGrpSpPr>
          <p:cNvPr id="241" name="Group 240"/>
          <p:cNvGrpSpPr/>
          <p:nvPr/>
        </p:nvGrpSpPr>
        <p:grpSpPr>
          <a:xfrm>
            <a:off x="397456" y="2467538"/>
            <a:ext cx="1119105" cy="2258016"/>
            <a:chOff x="496551" y="2539679"/>
            <a:chExt cx="1119105" cy="2258016"/>
          </a:xfrm>
        </p:grpSpPr>
        <p:sp>
          <p:nvSpPr>
            <p:cNvPr id="242" name="Rectangle 241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3" name="Curved Connector 24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urved Connector 243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urved Connector 244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urved Connector 245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urved Connector 246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urved Connector 247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Oval 248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10672465" y="2488977"/>
            <a:ext cx="1071329" cy="2258016"/>
            <a:chOff x="10084343" y="2539679"/>
            <a:chExt cx="1231257" cy="2258016"/>
          </a:xfrm>
        </p:grpSpPr>
        <p:sp>
          <p:nvSpPr>
            <p:cNvPr id="255" name="Rectangle 254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97" name="Elbow Connector 4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9" name="Group 298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92" name="Elbow Connector 49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Group 299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87" name="Elbow Connector 48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1" name="Group 300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02" name="Elbow Connector 30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2" name="Group 501"/>
          <p:cNvGrpSpPr/>
          <p:nvPr/>
        </p:nvGrpSpPr>
        <p:grpSpPr>
          <a:xfrm>
            <a:off x="1587733" y="2464377"/>
            <a:ext cx="1190771" cy="2258016"/>
            <a:chOff x="8120389" y="2539679"/>
            <a:chExt cx="1190771" cy="2258016"/>
          </a:xfrm>
        </p:grpSpPr>
        <p:grpSp>
          <p:nvGrpSpPr>
            <p:cNvPr id="503" name="Group 502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22" name="Rectangle 52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0" name="Trapezoid 519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8" name="Trapezoid 517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6" name="Trapezoid 515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4" name="Trapezoid 51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2" name="Trapezoid 5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0" name="Trapezoid 509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2846175" y="2466145"/>
            <a:ext cx="1190771" cy="2258016"/>
            <a:chOff x="8120389" y="2539679"/>
            <a:chExt cx="1190771" cy="2258016"/>
          </a:xfrm>
        </p:grpSpPr>
        <p:grpSp>
          <p:nvGrpSpPr>
            <p:cNvPr id="530" name="Group 52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37" name="Rectangle 53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1" name="Trapezoid 53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2" name="Trapezoid 53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3" name="Trapezoid 53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4" name="Trapezoid 53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5" name="Trapezoid 53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6" name="Trapezoid 53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4" name="Group 543"/>
          <p:cNvGrpSpPr/>
          <p:nvPr/>
        </p:nvGrpSpPr>
        <p:grpSpPr>
          <a:xfrm>
            <a:off x="4114663" y="2476236"/>
            <a:ext cx="1190771" cy="2258016"/>
            <a:chOff x="8120389" y="2539679"/>
            <a:chExt cx="1190771" cy="2258016"/>
          </a:xfrm>
        </p:grpSpPr>
        <p:grpSp>
          <p:nvGrpSpPr>
            <p:cNvPr id="545" name="Group 54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52" name="Rectangle 55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6" name="Trapezoid 54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7" name="Trapezoid 54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8" name="Trapezoid 54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9" name="Trapezoid 54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0" name="Trapezoid 54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Trapezoid 55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9" name="Group 558"/>
          <p:cNvGrpSpPr/>
          <p:nvPr/>
        </p:nvGrpSpPr>
        <p:grpSpPr>
          <a:xfrm>
            <a:off x="6871336" y="2483685"/>
            <a:ext cx="1190771" cy="2258016"/>
            <a:chOff x="8120389" y="2539679"/>
            <a:chExt cx="1190771" cy="2258016"/>
          </a:xfrm>
        </p:grpSpPr>
        <p:grpSp>
          <p:nvGrpSpPr>
            <p:cNvPr id="560" name="Group 55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67" name="Rectangle 56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1" name="Trapezoid 56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2" name="Trapezoid 56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3" name="Trapezoid 56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4" name="Trapezoid 56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5" name="Trapezoid 56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6" name="Trapezoid 56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4" name="Group 573"/>
          <p:cNvGrpSpPr/>
          <p:nvPr/>
        </p:nvGrpSpPr>
        <p:grpSpPr>
          <a:xfrm>
            <a:off x="8129778" y="2485453"/>
            <a:ext cx="1190771" cy="2258016"/>
            <a:chOff x="8120389" y="2539679"/>
            <a:chExt cx="1190771" cy="2258016"/>
          </a:xfrm>
        </p:grpSpPr>
        <p:grpSp>
          <p:nvGrpSpPr>
            <p:cNvPr id="575" name="Group 57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82" name="Rectangle 58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6" name="Trapezoid 57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7" name="Trapezoid 57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8" name="Trapezoid 57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9" name="Trapezoid 57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0" name="Trapezoid 57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1" name="Trapezoid 58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9398266" y="2495544"/>
            <a:ext cx="1190771" cy="2258016"/>
            <a:chOff x="8120389" y="2539679"/>
            <a:chExt cx="1190771" cy="2258016"/>
          </a:xfrm>
        </p:grpSpPr>
        <p:grpSp>
          <p:nvGrpSpPr>
            <p:cNvPr id="590" name="Group 58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97" name="Rectangle 59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1" name="Trapezoid 59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2" name="Trapezoid 59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3" name="Trapezoid 59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4" name="Trapezoid 59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5" name="Trapezoid 59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6" name="Trapezoid 59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Tofino ASIC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switch.p4</a:t>
              </a:r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Barefoot P4 Compiler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/>
                  <a:t>ofdpa.c</a:t>
                </a:r>
                <a:endParaRPr lang="en-US" sz="1600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ofdpa.h</a:t>
                </a:r>
                <a:endParaRPr lang="en-US" sz="16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ofdpa.p4</a:t>
              </a:r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Broadcom P4 Compiler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sai.c</a:t>
                </a:r>
                <a:endParaRPr lang="en-US" sz="1600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sai-brcm.h</a:t>
                </a:r>
                <a:endParaRPr lang="en-US" sz="1400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XXX ASIC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sai.p4</a:t>
              </a: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Compiler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Pipeline</a:t>
            </a:r>
          </a:p>
          <a:p>
            <a:pPr algn="ctr"/>
            <a:r>
              <a:rPr lang="en-US" dirty="0"/>
              <a:t>Definition</a:t>
            </a:r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Vendor</a:t>
            </a:r>
          </a:p>
          <a:p>
            <a:pPr algn="ctr"/>
            <a:r>
              <a:rPr lang="en-US" dirty="0"/>
              <a:t>SDK</a:t>
            </a:r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Switching</a:t>
            </a:r>
          </a:p>
          <a:p>
            <a:pPr algn="ctr"/>
            <a:r>
              <a:rPr lang="en-US" dirty="0"/>
              <a:t>Chip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Routing Table</a:t>
            </a:r>
          </a:p>
          <a:p>
            <a:pPr algn="ctr"/>
            <a:r>
              <a:rPr lang="en-US" b="1" dirty="0"/>
              <a:t>(RIB)</a:t>
            </a:r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Forwarding Table</a:t>
            </a:r>
          </a:p>
          <a:p>
            <a:pPr algn="ctr"/>
            <a:r>
              <a:rPr lang="en-US" b="1" dirty="0"/>
              <a:t>(FIB)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</a:t>
            </a:r>
            <a:r>
              <a:rPr lang="en" dirty="0"/>
              <a:t> 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 </a:t>
            </a:r>
            <a:r>
              <a:rPr lang="en" dirty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/>
              <a:t>model.go</a:t>
            </a:r>
            <a:r>
              <a:rPr lang="en-US" sz="1600" b="1" dirty="0"/>
              <a:t>, </a:t>
            </a:r>
            <a:r>
              <a:rPr lang="en" sz="1600" b="1" dirty="0" err="1"/>
              <a:t>model.cc</a:t>
            </a:r>
            <a:r>
              <a:rPr lang="en-US" sz="1600" b="1" dirty="0"/>
              <a:t>, </a:t>
            </a:r>
            <a:r>
              <a:rPr lang="en" sz="1600" b="1" dirty="0"/>
              <a:t> </a:t>
            </a:r>
            <a:r>
              <a:rPr lang="en" sz="1600" b="1" dirty="0" err="1"/>
              <a:t>model.java</a:t>
            </a:r>
            <a:r>
              <a:rPr lang="en-US" sz="1600" b="1" dirty="0"/>
              <a:t>.</a:t>
            </a:r>
            <a:r>
              <a:rPr lang="en" sz="1600" b="1" dirty="0"/>
              <a:t> 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>
                <a:solidFill>
                  <a:schemeClr val="dk1"/>
                </a:solidFill>
              </a:rPr>
              <a:t>cc,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/>
              <a:t>Runtime API</a:t>
            </a:r>
            <a:r>
              <a:rPr lang="en-US" sz="1600" dirty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as a </a:t>
            </a:r>
            <a:r>
              <a:rPr lang="en-US" sz="1600" dirty="0" err="1"/>
              <a:t>ProtoBuf</a:t>
            </a:r>
            <a:endParaRPr lang="en-US"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  <a:solidFill>
            <a:schemeClr val="bg2">
              <a:lumMod val="50000"/>
            </a:schemeClr>
          </a:solidFill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>
                  <a:solidFill>
                    <a:schemeClr val="bg1"/>
                  </a:solidFill>
                </a:rPr>
                <a:t>BMv2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solidFill>
            <a:schemeClr val="accent1"/>
          </a:solidFill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bg1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Southbound Plugins</a:t>
            </a:r>
          </a:p>
          <a:p>
            <a:pPr algn="r"/>
            <a:r>
              <a:rPr lang="en-US" sz="1600" dirty="0"/>
              <a:t>Device-specific Drivers</a:t>
            </a:r>
          </a:p>
          <a:p>
            <a:pPr algn="r"/>
            <a:r>
              <a:rPr lang="en-US" sz="1600" dirty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Multiple Pipelines</a:t>
            </a:r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Drivers</a:t>
            </a:r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Software, Certs, </a:t>
            </a:r>
            <a:r>
              <a:rPr lang="en-US" dirty="0" err="1"/>
              <a:t>Config</a:t>
            </a:r>
            <a:r>
              <a:rPr lang="en-US" dirty="0"/>
              <a:t>,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Control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Topology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Event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Link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Device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Device </a:t>
            </a:r>
            <a:r>
              <a:rPr lang="en-US" dirty="0"/>
              <a:t>Event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/>
              <a:t>Link Event</a:t>
            </a:r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Type</a:t>
              </a:r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Optional 802.1Q VLAN Tag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Fine-grain, In-band Measurement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Analysis</a:t>
            </a:r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Contract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Control</a:t>
            </a:r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Dataplane</a:t>
            </a:r>
            <a:endParaRPr lang="en-US" sz="1600" dirty="0"/>
          </a:p>
        </p:txBody>
      </p:sp>
      <p:pic>
        <p:nvPicPr>
          <p:cNvPr id="5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4736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19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680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Routers</a:t>
            </a:r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1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4</a:t>
            </a:r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Groups</a:t>
            </a:r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Servers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Active-Active</a:t>
            </a:r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(Dual </a:t>
            </a:r>
            <a:r>
              <a:rPr lang="en-US" sz="1600" dirty="0" err="1"/>
              <a:t>ToRs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10.0.2.0/24</a:t>
            </a:r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10.0.2.1/32</a:t>
            </a:r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10.0.1.1/24</a:t>
            </a:r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10.0.2.1/24</a:t>
            </a:r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1</a:t>
            </a:r>
          </a:p>
          <a:p>
            <a:pPr algn="ctr"/>
            <a:r>
              <a:rPr lang="en-US" dirty="0"/>
              <a:t>(103)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2</a:t>
            </a:r>
          </a:p>
          <a:p>
            <a:pPr algn="ctr"/>
            <a:r>
              <a:rPr lang="en-US" dirty="0"/>
              <a:t>(104)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2</a:t>
            </a:r>
          </a:p>
          <a:p>
            <a:pPr algn="ctr"/>
            <a:r>
              <a:rPr lang="en-US" dirty="0"/>
              <a:t>(102)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102</a:t>
            </a: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Host 2</a:t>
            </a:r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Path Service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Host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Host Location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</a:t>
            </a:r>
            <a:r>
              <a:rPr lang="en-US" dirty="0" err="1"/>
              <a:t>Config</a:t>
            </a:r>
            <a:endParaRPr lang="en-US" dirty="0"/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ONOS Applications</a:t>
            </a:r>
          </a:p>
          <a:p>
            <a:pPr algn="ctr"/>
            <a:r>
              <a:rPr lang="mr-IN" dirty="0"/>
              <a:t>…</a:t>
            </a:r>
            <a:r>
              <a:rPr lang="en-US" dirty="0"/>
              <a:t>  and Core Services 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r>
              <a:rPr lang="en-US" dirty="0"/>
              <a:t>  Network Devices 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SBI</a:t>
              </a:r>
            </a:p>
            <a:p>
              <a:r>
                <a:rPr lang="en-US" dirty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Device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Host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r>
                <a:rPr lang="en-US" dirty="0"/>
                <a:t> 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Open</a:t>
              </a:r>
            </a:p>
            <a:p>
              <a:pPr algn="ctr"/>
              <a:r>
                <a:rPr lang="en-US" dirty="0"/>
                <a:t>Flow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gNMI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 Elements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ONOS RIC</a:t>
            </a:r>
            <a:r>
              <a:rPr lang="en-US" dirty="0"/>
              <a:t>:</a:t>
            </a:r>
          </a:p>
          <a:p>
            <a:r>
              <a:rPr lang="en-US" i="1" dirty="0"/>
              <a:t>RAN</a:t>
            </a:r>
          </a:p>
          <a:p>
            <a:r>
              <a:rPr lang="en-US" i="1" dirty="0"/>
              <a:t>Intelligent</a:t>
            </a:r>
          </a:p>
          <a:p>
            <a:r>
              <a:rPr lang="en-US" i="1" dirty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K/V</a:t>
            </a:r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DB</a:t>
            </a:r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Aggregation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Interference Mgmt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Handover Control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 Management</a:t>
            </a:r>
            <a:endParaRPr lang="en-US" dirty="0"/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Orchestration</a:t>
            </a:r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     Phase 2</a:t>
            </a:r>
          </a:p>
          <a:p>
            <a:pPr algn="ctr"/>
            <a:r>
              <a:rPr lang="en-US" sz="1600" dirty="0"/>
              <a:t>Network owners take control of packet processing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680;p45"/>
          <p:cNvCxnSpPr/>
          <p:nvPr/>
        </p:nvCxnSpPr>
        <p:spPr>
          <a:xfrm flipV="1">
            <a:off x="3659359" y="3202241"/>
            <a:ext cx="189497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/>
          <p:nvPr/>
        </p:nvCxnSpPr>
        <p:spPr>
          <a:xfrm>
            <a:off x="3659359" y="3202241"/>
            <a:ext cx="1337439" cy="10170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/>
          <p:nvPr/>
        </p:nvCxnSpPr>
        <p:spPr>
          <a:xfrm flipH="1" flipV="1">
            <a:off x="5476465" y="2277365"/>
            <a:ext cx="1283268" cy="91367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/>
          <p:nvPr/>
        </p:nvCxnSpPr>
        <p:spPr>
          <a:xfrm flipH="1">
            <a:off x="5285994" y="3191042"/>
            <a:ext cx="1473739" cy="11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/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/>
          <p:nvPr/>
        </p:nvCxnSpPr>
        <p:spPr>
          <a:xfrm flipV="1">
            <a:off x="3659359" y="2262235"/>
            <a:ext cx="1323575" cy="94000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</p:cNvCxnSpPr>
          <p:nvPr/>
        </p:nvCxnSpPr>
        <p:spPr>
          <a:xfrm flipV="1">
            <a:off x="1640039" y="3202241"/>
            <a:ext cx="1539653" cy="1193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48600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ID, arrival time, departure, queue delay, etc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4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S2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S5</a:t>
              </a:r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0" name="Google Shape;694;p45"/>
          <p:cNvCxnSpPr>
            <a:endCxn id="102" idx="1"/>
          </p:cNvCxnSpPr>
          <p:nvPr/>
        </p:nvCxnSpPr>
        <p:spPr>
          <a:xfrm>
            <a:off x="7353820" y="3173507"/>
            <a:ext cx="1425449" cy="7165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15733" y="244652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571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279715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3767477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8263" y="194714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2839" y="2810495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2658" y="2800414"/>
            <a:ext cx="915462" cy="736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38;p154"/>
          <p:cNvSpPr/>
          <p:nvPr/>
        </p:nvSpPr>
        <p:spPr>
          <a:xfrm>
            <a:off x="2178835" y="1304428"/>
            <a:ext cx="6628834" cy="119703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</a:t>
            </a:r>
            <a:r>
              <a:rPr lang="en-US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</a:t>
            </a: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Objective</a:t>
            </a: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Service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5;p154"/>
          <p:cNvSpPr/>
          <p:nvPr/>
        </p:nvSpPr>
        <p:spPr>
          <a:xfrm>
            <a:off x="2178835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1535;p154"/>
          <p:cNvSpPr/>
          <p:nvPr/>
        </p:nvSpPr>
        <p:spPr>
          <a:xfrm>
            <a:off x="2259724" y="1806146"/>
            <a:ext cx="3125372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1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1535;p154"/>
          <p:cNvSpPr/>
          <p:nvPr/>
        </p:nvSpPr>
        <p:spPr>
          <a:xfrm>
            <a:off x="5590331" y="1806146"/>
            <a:ext cx="3131100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2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1535;p154"/>
          <p:cNvSpPr/>
          <p:nvPr/>
        </p:nvSpPr>
        <p:spPr>
          <a:xfrm>
            <a:off x="5547212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>
                <a:solidFill>
                  <a:srgbClr val="000000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80515" y="3394842"/>
            <a:ext cx="2257096" cy="599091"/>
            <a:chOff x="2942897" y="3342292"/>
            <a:chExt cx="2257096" cy="599091"/>
          </a:xfrm>
        </p:grpSpPr>
        <p:sp>
          <p:nvSpPr>
            <p:cNvPr id="32" name="Rounded Rectangle 31"/>
            <p:cNvSpPr/>
            <p:nvPr/>
          </p:nvSpPr>
          <p:spPr>
            <a:xfrm>
              <a:off x="3720662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T2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port-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42897" y="3342292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85290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T6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3449" y="3394841"/>
            <a:ext cx="3087982" cy="599091"/>
            <a:chOff x="5611767" y="3342291"/>
            <a:chExt cx="3087982" cy="599091"/>
          </a:xfrm>
        </p:grpSpPr>
        <p:sp>
          <p:nvSpPr>
            <p:cNvPr id="50" name="Rounded Rectangle 49"/>
            <p:cNvSpPr/>
            <p:nvPr/>
          </p:nvSpPr>
          <p:spPr>
            <a:xfrm>
              <a:off x="6402860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T1</a:t>
              </a:r>
            </a:p>
            <a:p>
              <a:pPr algn="ctr"/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611767" y="3342291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port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193953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T2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985046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T4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4424" y="420417"/>
            <a:ext cx="479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Filter </a:t>
            </a:r>
            <a:r>
              <a:rPr lang="en-US" dirty="0"/>
              <a:t>on “Switch-Port, MAC-</a:t>
            </a:r>
            <a:r>
              <a:rPr lang="en-US" dirty="0" err="1"/>
              <a:t>Addr</a:t>
            </a:r>
            <a:r>
              <a:rPr lang="en-US" dirty="0"/>
              <a:t>, VLAN, IP-</a:t>
            </a:r>
            <a:r>
              <a:rPr lang="en-US" dirty="0" err="1"/>
              <a:t>Addr</a:t>
            </a:r>
            <a:r>
              <a:rPr lang="en-US" dirty="0"/>
              <a:t>”</a:t>
            </a:r>
          </a:p>
        </p:txBody>
      </p:sp>
      <p:sp>
        <p:nvSpPr>
          <p:cNvPr id="7" name="Down Arrow 6"/>
          <p:cNvSpPr/>
          <p:nvPr/>
        </p:nvSpPr>
        <p:spPr>
          <a:xfrm>
            <a:off x="5396174" y="789749"/>
            <a:ext cx="194157" cy="4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20" idx="2"/>
            <a:endCxn id="45" idx="0"/>
          </p:cNvCxnSpPr>
          <p:nvPr/>
        </p:nvCxnSpPr>
        <p:spPr>
          <a:xfrm flipH="1">
            <a:off x="3037867" y="2385854"/>
            <a:ext cx="784543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32" idx="0"/>
          </p:cNvCxnSpPr>
          <p:nvPr/>
        </p:nvCxnSpPr>
        <p:spPr>
          <a:xfrm flipH="1">
            <a:off x="3815632" y="2385854"/>
            <a:ext cx="6778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46" idx="0"/>
          </p:cNvCxnSpPr>
          <p:nvPr/>
        </p:nvCxnSpPr>
        <p:spPr>
          <a:xfrm>
            <a:off x="3822410" y="2385854"/>
            <a:ext cx="757850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2"/>
            <a:endCxn id="51" idx="0"/>
          </p:cNvCxnSpPr>
          <p:nvPr/>
        </p:nvCxnSpPr>
        <p:spPr>
          <a:xfrm flipH="1">
            <a:off x="5990801" y="2385854"/>
            <a:ext cx="1165080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2"/>
            <a:endCxn id="50" idx="0"/>
          </p:cNvCxnSpPr>
          <p:nvPr/>
        </p:nvCxnSpPr>
        <p:spPr>
          <a:xfrm flipH="1">
            <a:off x="6781894" y="2385854"/>
            <a:ext cx="373987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4" idx="2"/>
            <a:endCxn id="52" idx="0"/>
          </p:cNvCxnSpPr>
          <p:nvPr/>
        </p:nvCxnSpPr>
        <p:spPr>
          <a:xfrm>
            <a:off x="7155881" y="2385854"/>
            <a:ext cx="417106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2"/>
            <a:endCxn id="53" idx="0"/>
          </p:cNvCxnSpPr>
          <p:nvPr/>
        </p:nvCxnSpPr>
        <p:spPr>
          <a:xfrm>
            <a:off x="7155881" y="2385854"/>
            <a:ext cx="1208199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22555" y="2535440"/>
            <a:ext cx="1341393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OpenFlow 1.3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Flow Rules</a:t>
            </a:r>
          </a:p>
        </p:txBody>
      </p:sp>
      <p:cxnSp>
        <p:nvCxnSpPr>
          <p:cNvPr id="94" name="Straight Arrow Connector 93"/>
          <p:cNvCxnSpPr>
            <a:stCxn id="76" idx="3"/>
          </p:cNvCxnSpPr>
          <p:nvPr/>
        </p:nvCxnSpPr>
        <p:spPr>
          <a:xfrm>
            <a:off x="6163948" y="2778584"/>
            <a:ext cx="409393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76" idx="1"/>
          </p:cNvCxnSpPr>
          <p:nvPr/>
        </p:nvCxnSpPr>
        <p:spPr>
          <a:xfrm>
            <a:off x="4384142" y="2778583"/>
            <a:ext cx="438413" cy="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6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20143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65542" y="1908918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1981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Protocol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2228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36015" y="1916962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Switch</a:t>
            </a:r>
          </a:p>
        </p:txBody>
      </p:sp>
      <p:sp>
        <p:nvSpPr>
          <p:cNvPr id="16" name="Cloud Callout 15"/>
          <p:cNvSpPr/>
          <p:nvPr/>
        </p:nvSpPr>
        <p:spPr>
          <a:xfrm flipH="1">
            <a:off x="1408329" y="842212"/>
            <a:ext cx="2273520" cy="1370056"/>
          </a:xfrm>
          <a:prstGeom prst="cloudCallout">
            <a:avLst>
              <a:gd name="adj1" fmla="val -60730"/>
              <a:gd name="adj2" fmla="val 86820"/>
            </a:avLst>
          </a:prstGeom>
          <a:ln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58654" y="1095127"/>
            <a:ext cx="1418896" cy="81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u="sng" dirty="0"/>
              <a:t>Flow Table</a:t>
            </a:r>
            <a:endParaRPr lang="en-US" sz="1400" dirty="0"/>
          </a:p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</p:txBody>
      </p:sp>
      <p:pic>
        <p:nvPicPr>
          <p:cNvPr id="1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958" y="2345741"/>
            <a:ext cx="1127117" cy="109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548" y="2276748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74;p44"/>
          <p:cNvSpPr txBox="1"/>
          <p:nvPr/>
        </p:nvSpPr>
        <p:spPr>
          <a:xfrm>
            <a:off x="1841304" y="1263568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Filtering</a:t>
            </a:r>
            <a:endParaRPr b="1" dirty="0"/>
          </a:p>
        </p:txBody>
      </p:sp>
      <p:sp>
        <p:nvSpPr>
          <p:cNvPr id="52" name="Google Shape;275;p44"/>
          <p:cNvSpPr txBox="1"/>
          <p:nvPr/>
        </p:nvSpPr>
        <p:spPr>
          <a:xfrm>
            <a:off x="1593747" y="3047540"/>
            <a:ext cx="1343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Forwarding</a:t>
            </a:r>
            <a:endParaRPr b="1" dirty="0"/>
          </a:p>
        </p:txBody>
      </p:sp>
      <p:sp>
        <p:nvSpPr>
          <p:cNvPr id="53" name="Google Shape;276;p44"/>
          <p:cNvSpPr txBox="1"/>
          <p:nvPr/>
        </p:nvSpPr>
        <p:spPr>
          <a:xfrm>
            <a:off x="1841247" y="5016867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Next</a:t>
            </a:r>
            <a:endParaRPr b="1" dirty="0"/>
          </a:p>
        </p:txBody>
      </p:sp>
      <p:cxnSp>
        <p:nvCxnSpPr>
          <p:cNvPr id="33" name="Google Shape;259;p44"/>
          <p:cNvCxnSpPr>
            <a:endCxn id="22" idx="0"/>
          </p:cNvCxnSpPr>
          <p:nvPr/>
        </p:nvCxnSpPr>
        <p:spPr>
          <a:xfrm flipH="1">
            <a:off x="3851139" y="2005154"/>
            <a:ext cx="1477066" cy="655333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4" name="Google Shape;260;p44"/>
          <p:cNvCxnSpPr>
            <a:endCxn id="27" idx="0"/>
          </p:cNvCxnSpPr>
          <p:nvPr/>
        </p:nvCxnSpPr>
        <p:spPr>
          <a:xfrm>
            <a:off x="5328203" y="2005154"/>
            <a:ext cx="1872230" cy="65445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5" name="Google Shape;261;p44"/>
          <p:cNvCxnSpPr>
            <a:endCxn id="23" idx="0"/>
          </p:cNvCxnSpPr>
          <p:nvPr/>
        </p:nvCxnSpPr>
        <p:spPr>
          <a:xfrm flipH="1">
            <a:off x="4993873" y="2005154"/>
            <a:ext cx="334330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1" name="Google Shape;265;p44"/>
          <p:cNvCxnSpPr>
            <a:endCxn id="39" idx="0"/>
          </p:cNvCxnSpPr>
          <p:nvPr/>
        </p:nvCxnSpPr>
        <p:spPr>
          <a:xfrm>
            <a:off x="5328203" y="2005154"/>
            <a:ext cx="823137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7" name="Google Shape;246;p44"/>
          <p:cNvSpPr/>
          <p:nvPr/>
        </p:nvSpPr>
        <p:spPr>
          <a:xfrm>
            <a:off x="2937204" y="4109579"/>
            <a:ext cx="5307410" cy="21467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Google Shape;255;p44"/>
          <p:cNvSpPr/>
          <p:nvPr/>
        </p:nvSpPr>
        <p:spPr>
          <a:xfrm>
            <a:off x="4845733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Multicast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9" name="Google Shape;256;p44"/>
          <p:cNvSpPr/>
          <p:nvPr/>
        </p:nvSpPr>
        <p:spPr>
          <a:xfrm>
            <a:off x="3129740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Hashed (ECMP)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0" name="Google Shape;257;p44"/>
          <p:cNvSpPr/>
          <p:nvPr/>
        </p:nvSpPr>
        <p:spPr>
          <a:xfrm>
            <a:off x="4484316" y="4333116"/>
            <a:ext cx="1707316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Next ID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apping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6" name="Google Shape;262;p44"/>
          <p:cNvCxnSpPr/>
          <p:nvPr/>
        </p:nvCxnSpPr>
        <p:spPr>
          <a:xfrm>
            <a:off x="5337974" y="4759904"/>
            <a:ext cx="5611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7" name="Google Shape;263;p44"/>
          <p:cNvCxnSpPr/>
          <p:nvPr/>
        </p:nvCxnSpPr>
        <p:spPr>
          <a:xfrm flipH="1">
            <a:off x="3627665" y="4759904"/>
            <a:ext cx="1710309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Google Shape;272;p44"/>
          <p:cNvSpPr/>
          <p:nvPr/>
        </p:nvSpPr>
        <p:spPr>
          <a:xfrm>
            <a:off x="6383013" y="5005119"/>
            <a:ext cx="1192952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0" name="Google Shape;273;p44"/>
          <p:cNvCxnSpPr/>
          <p:nvPr/>
        </p:nvCxnSpPr>
        <p:spPr>
          <a:xfrm>
            <a:off x="5337974" y="4759904"/>
            <a:ext cx="1641478" cy="24523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4" name="Google Shape;277;p44"/>
          <p:cNvSpPr/>
          <p:nvPr/>
        </p:nvSpPr>
        <p:spPr>
          <a:xfrm>
            <a:off x="4841346" y="5714998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Next VLAN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5" name="Google Shape;278;p44"/>
          <p:cNvCxnSpPr/>
          <p:nvPr/>
        </p:nvCxnSpPr>
        <p:spPr>
          <a:xfrm>
            <a:off x="3627645" y="5425199"/>
            <a:ext cx="1711432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6" name="Google Shape;279;p44"/>
          <p:cNvCxnSpPr/>
          <p:nvPr/>
        </p:nvCxnSpPr>
        <p:spPr>
          <a:xfrm flipH="1">
            <a:off x="5339134" y="5431908"/>
            <a:ext cx="1640355" cy="283285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7" name="Google Shape;280;p44"/>
          <p:cNvCxnSpPr/>
          <p:nvPr/>
        </p:nvCxnSpPr>
        <p:spPr>
          <a:xfrm flipH="1">
            <a:off x="5339149" y="5425199"/>
            <a:ext cx="4489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Google Shape;247;p44"/>
          <p:cNvSpPr/>
          <p:nvPr/>
        </p:nvSpPr>
        <p:spPr>
          <a:xfrm>
            <a:off x="2937205" y="2422490"/>
            <a:ext cx="5307410" cy="15902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Google Shape;252;p44"/>
          <p:cNvSpPr/>
          <p:nvPr/>
        </p:nvSpPr>
        <p:spPr>
          <a:xfrm>
            <a:off x="3446875" y="2660487"/>
            <a:ext cx="808528" cy="45289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Bridging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3" name="Google Shape;253;p44"/>
          <p:cNvSpPr/>
          <p:nvPr/>
        </p:nvSpPr>
        <p:spPr>
          <a:xfrm>
            <a:off x="4495968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IPv4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7" name="Google Shape;254;p44"/>
          <p:cNvSpPr/>
          <p:nvPr/>
        </p:nvSpPr>
        <p:spPr>
          <a:xfrm>
            <a:off x="6870678" y="2659611"/>
            <a:ext cx="659509" cy="45377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MPLS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9" name="Google Shape;264;p44"/>
          <p:cNvSpPr/>
          <p:nvPr/>
        </p:nvSpPr>
        <p:spPr>
          <a:xfrm>
            <a:off x="5653435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IPv6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42" name="Google Shape;266;p44"/>
          <p:cNvSpPr/>
          <p:nvPr/>
        </p:nvSpPr>
        <p:spPr>
          <a:xfrm>
            <a:off x="4988424" y="3480891"/>
            <a:ext cx="698788" cy="41918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ACL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43" name="Google Shape;267;p44"/>
          <p:cNvCxnSpPr>
            <a:stCxn id="22" idx="2"/>
          </p:cNvCxnSpPr>
          <p:nvPr/>
        </p:nvCxnSpPr>
        <p:spPr>
          <a:xfrm>
            <a:off x="3851139" y="3113380"/>
            <a:ext cx="1486675" cy="36759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4" name="Google Shape;268;p44"/>
          <p:cNvCxnSpPr>
            <a:stCxn id="27" idx="2"/>
          </p:cNvCxnSpPr>
          <p:nvPr/>
        </p:nvCxnSpPr>
        <p:spPr>
          <a:xfrm flipH="1">
            <a:off x="5337871" y="3113381"/>
            <a:ext cx="1862562" cy="36759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6" name="Google Shape;269;p44"/>
          <p:cNvCxnSpPr>
            <a:stCxn id="23" idx="2"/>
          </p:cNvCxnSpPr>
          <p:nvPr/>
        </p:nvCxnSpPr>
        <p:spPr>
          <a:xfrm>
            <a:off x="4993873" y="3113380"/>
            <a:ext cx="343783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7" name="Google Shape;270;p44"/>
          <p:cNvCxnSpPr>
            <a:stCxn id="39" idx="2"/>
          </p:cNvCxnSpPr>
          <p:nvPr/>
        </p:nvCxnSpPr>
        <p:spPr>
          <a:xfrm flipH="1">
            <a:off x="5337709" y="3113380"/>
            <a:ext cx="813631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8" name="Google Shape;271;p44"/>
          <p:cNvCxnSpPr/>
          <p:nvPr/>
        </p:nvCxnSpPr>
        <p:spPr>
          <a:xfrm>
            <a:off x="5337819" y="3900071"/>
            <a:ext cx="0" cy="459799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2" name="Google Shape;285;p44"/>
          <p:cNvCxnSpPr>
            <a:stCxn id="42" idx="3"/>
          </p:cNvCxnSpPr>
          <p:nvPr/>
        </p:nvCxnSpPr>
        <p:spPr>
          <a:xfrm flipV="1">
            <a:off x="5687212" y="3690481"/>
            <a:ext cx="560377" cy="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6243425" y="3536687"/>
            <a:ext cx="2001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 or pass up to ONOS</a:t>
            </a:r>
          </a:p>
        </p:txBody>
      </p:sp>
      <p:sp>
        <p:nvSpPr>
          <p:cNvPr id="15" name="Google Shape;245;p44"/>
          <p:cNvSpPr/>
          <p:nvPr/>
        </p:nvSpPr>
        <p:spPr>
          <a:xfrm>
            <a:off x="2937205" y="536029"/>
            <a:ext cx="5307410" cy="17895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Google Shape;250;p44"/>
          <p:cNvSpPr/>
          <p:nvPr/>
        </p:nvSpPr>
        <p:spPr>
          <a:xfrm>
            <a:off x="4239378" y="644603"/>
            <a:ext cx="2300613" cy="5691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In-port + VLAN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iltering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able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1" name="Google Shape;251;p44"/>
          <p:cNvSpPr/>
          <p:nvPr/>
        </p:nvSpPr>
        <p:spPr>
          <a:xfrm>
            <a:off x="4536109" y="1715355"/>
            <a:ext cx="1707316" cy="48603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Forwarding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lassifier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1" name="Google Shape;258;p44"/>
          <p:cNvCxnSpPr>
            <a:stCxn id="19" idx="2"/>
            <a:endCxn id="21" idx="0"/>
          </p:cNvCxnSpPr>
          <p:nvPr/>
        </p:nvCxnSpPr>
        <p:spPr>
          <a:xfrm>
            <a:off x="5389685" y="1213711"/>
            <a:ext cx="82" cy="50164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8" name="Google Shape;281;p44"/>
          <p:cNvCxnSpPr>
            <a:stCxn id="19" idx="3"/>
          </p:cNvCxnSpPr>
          <p:nvPr/>
        </p:nvCxnSpPr>
        <p:spPr>
          <a:xfrm>
            <a:off x="6539991" y="929157"/>
            <a:ext cx="718989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" name="TextBox 3"/>
          <p:cNvSpPr txBox="1"/>
          <p:nvPr/>
        </p:nvSpPr>
        <p:spPr>
          <a:xfrm>
            <a:off x="7258980" y="754713"/>
            <a:ext cx="558069" cy="34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451127" y="1326574"/>
            <a:ext cx="2408745" cy="34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Permit </a:t>
            </a:r>
            <a:r>
              <a:rPr lang="en-US" sz="1400"/>
              <a:t>with Internal VLAN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0516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886" y="1038009"/>
            <a:ext cx="6448787" cy="470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Brace 1"/>
          <p:cNvSpPr/>
          <p:nvPr/>
        </p:nvSpPr>
        <p:spPr>
          <a:xfrm>
            <a:off x="8518358" y="2081463"/>
            <a:ext cx="45719" cy="34891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flipV="1">
            <a:off x="8523571" y="3721768"/>
            <a:ext cx="53740" cy="49329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638644" y="2071255"/>
            <a:ext cx="95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Filtering</a:t>
            </a:r>
          </a:p>
        </p:txBody>
      </p:sp>
      <p:cxnSp>
        <p:nvCxnSpPr>
          <p:cNvPr id="5" name="Straight Arrow Connector 4"/>
          <p:cNvCxnSpPr>
            <a:stCxn id="3" idx="1"/>
            <a:endCxn id="2" idx="1"/>
          </p:cNvCxnSpPr>
          <p:nvPr/>
        </p:nvCxnSpPr>
        <p:spPr>
          <a:xfrm flipH="1">
            <a:off x="8564077" y="2255921"/>
            <a:ext cx="10745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38644" y="3186183"/>
            <a:ext cx="124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38644" y="3770078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</a:t>
            </a:r>
          </a:p>
        </p:txBody>
      </p:sp>
      <p:cxnSp>
        <p:nvCxnSpPr>
          <p:cNvPr id="32" name="Straight Arrow Connector 31"/>
          <p:cNvCxnSpPr>
            <a:stCxn id="26" idx="1"/>
            <a:endCxn id="20" idx="1"/>
          </p:cNvCxnSpPr>
          <p:nvPr/>
        </p:nvCxnSpPr>
        <p:spPr>
          <a:xfrm flipH="1">
            <a:off x="8577311" y="3954744"/>
            <a:ext cx="1061333" cy="136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3296790" y="1443789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78695" y="2081463"/>
            <a:ext cx="75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SPGW</a:t>
            </a:r>
          </a:p>
        </p:txBody>
      </p:sp>
      <p:cxnSp>
        <p:nvCxnSpPr>
          <p:cNvPr id="11" name="Straight Arrow Connector 10"/>
          <p:cNvCxnSpPr>
            <a:stCxn id="9" idx="3"/>
            <a:endCxn id="8" idx="1"/>
          </p:cNvCxnSpPr>
          <p:nvPr/>
        </p:nvCxnSpPr>
        <p:spPr>
          <a:xfrm flipV="1">
            <a:off x="2637942" y="1745490"/>
            <a:ext cx="658848" cy="520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/>
          <p:cNvSpPr/>
          <p:nvPr/>
        </p:nvSpPr>
        <p:spPr>
          <a:xfrm>
            <a:off x="3293468" y="2409962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3"/>
            <a:endCxn id="33" idx="1"/>
          </p:cNvCxnSpPr>
          <p:nvPr/>
        </p:nvCxnSpPr>
        <p:spPr>
          <a:xfrm>
            <a:off x="2637942" y="2266129"/>
            <a:ext cx="655526" cy="445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flipV="1">
            <a:off x="8526378" y="3112170"/>
            <a:ext cx="45719" cy="517358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24" idx="1"/>
            <a:endCxn id="16" idx="1"/>
          </p:cNvCxnSpPr>
          <p:nvPr/>
        </p:nvCxnSpPr>
        <p:spPr>
          <a:xfrm flipH="1">
            <a:off x="8572097" y="3370849"/>
            <a:ext cx="10665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34278" y="425990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INT</a:t>
            </a:r>
          </a:p>
        </p:txBody>
      </p:sp>
      <p:cxnSp>
        <p:nvCxnSpPr>
          <p:cNvPr id="55" name="Straight Arrow Connector 54"/>
          <p:cNvCxnSpPr>
            <a:stCxn id="54" idx="3"/>
            <a:endCxn id="56" idx="1"/>
          </p:cNvCxnSpPr>
          <p:nvPr/>
        </p:nvCxnSpPr>
        <p:spPr>
          <a:xfrm>
            <a:off x="2637942" y="4444573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e 55"/>
          <p:cNvSpPr/>
          <p:nvPr/>
        </p:nvSpPr>
        <p:spPr>
          <a:xfrm>
            <a:off x="3296790" y="4211963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033288" y="4946255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BNG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637942" y="5130921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>
            <a:off x="3296790" y="4898311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946238" y="937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Basic Functionality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68053" y="933906"/>
            <a:ext cx="185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Optional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74847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2638581" y="4179201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2638581" y="4452479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4101143" y="4919743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5447396" y="4129039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8029943" y="4143436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7797198" y="4639373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7735830" y="4136253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6714428" y="4438051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5484118" y="4423745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4137839" y="4143284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6634502" y="4136253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5575911" y="4905315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693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1758" y="435857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1194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3324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106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4033815" y="4179354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553" y="3914298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2267693" y="1247282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1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787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3310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0218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1473;p153"/>
          <p:cNvSpPr/>
          <p:nvPr/>
        </p:nvSpPr>
        <p:spPr>
          <a:xfrm>
            <a:off x="7510396" y="1242015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Arial"/>
              </a:rPr>
              <a:t>n</a:t>
            </a:r>
            <a:endParaRPr sz="2000" b="0" i="1" u="none" strike="noStrike" cap="none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3280" y="2272716"/>
            <a:ext cx="4175204" cy="597837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33280" y="2285778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247675" y="2279246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80190" y="2160639"/>
            <a:ext cx="1246280" cy="835051"/>
            <a:chOff x="10296635" y="1450727"/>
            <a:chExt cx="1246280" cy="835051"/>
          </a:xfrm>
        </p:grpSpPr>
        <p:sp>
          <p:nvSpPr>
            <p:cNvPr id="84" name="Diamond 83"/>
            <p:cNvSpPr/>
            <p:nvPr/>
          </p:nvSpPr>
          <p:spPr>
            <a:xfrm>
              <a:off x="10296635" y="145072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/>
            <p:cNvSpPr/>
            <p:nvPr/>
          </p:nvSpPr>
          <p:spPr>
            <a:xfrm>
              <a:off x="10296635" y="1552576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296635" y="1655994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0296635" y="1744880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Diamond 103"/>
            <p:cNvSpPr/>
            <p:nvPr/>
          </p:nvSpPr>
          <p:spPr>
            <a:xfrm>
              <a:off x="10296635" y="1846729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10296635" y="195014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64452" y="2299771"/>
            <a:ext cx="48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Raft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450547" y="2548026"/>
            <a:ext cx="911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68170" y="2571633"/>
            <a:ext cx="1670321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3" idx="2"/>
          </p:cNvCxnSpPr>
          <p:nvPr/>
        </p:nvCxnSpPr>
        <p:spPr>
          <a:xfrm flipH="1">
            <a:off x="8161258" y="3303418"/>
            <a:ext cx="380976" cy="7271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3" idx="2"/>
          </p:cNvCxnSpPr>
          <p:nvPr/>
        </p:nvCxnSpPr>
        <p:spPr>
          <a:xfrm>
            <a:off x="8542234" y="3303418"/>
            <a:ext cx="674738" cy="117862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3" idx="2"/>
          </p:cNvCxnSpPr>
          <p:nvPr/>
        </p:nvCxnSpPr>
        <p:spPr>
          <a:xfrm flipH="1">
            <a:off x="6891872" y="3303418"/>
            <a:ext cx="1650362" cy="9870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6" idx="2"/>
          </p:cNvCxnSpPr>
          <p:nvPr/>
        </p:nvCxnSpPr>
        <p:spPr>
          <a:xfrm flipH="1">
            <a:off x="2668213" y="3308685"/>
            <a:ext cx="631318" cy="100076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6" idx="2"/>
          </p:cNvCxnSpPr>
          <p:nvPr/>
        </p:nvCxnSpPr>
        <p:spPr>
          <a:xfrm>
            <a:off x="3299531" y="3308685"/>
            <a:ext cx="439544" cy="146365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6" idx="2"/>
          </p:cNvCxnSpPr>
          <p:nvPr/>
        </p:nvCxnSpPr>
        <p:spPr>
          <a:xfrm>
            <a:off x="3299531" y="3308685"/>
            <a:ext cx="533749" cy="7218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2498678" y="2091927"/>
            <a:ext cx="1025340" cy="1101344"/>
            <a:chOff x="10269437" y="2929235"/>
            <a:chExt cx="1148040" cy="1350639"/>
          </a:xfrm>
        </p:grpSpPr>
        <p:sp>
          <p:nvSpPr>
            <p:cNvPr id="112" name="Rectangle 111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317746" y="2076715"/>
            <a:ext cx="1025340" cy="1101344"/>
            <a:chOff x="10269437" y="2929235"/>
            <a:chExt cx="1148040" cy="1350639"/>
          </a:xfrm>
        </p:grpSpPr>
        <p:sp>
          <p:nvSpPr>
            <p:cNvPr id="118" name="Rectangle 117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218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9047662" y="3566718"/>
            <a:ext cx="1354732" cy="1339575"/>
            <a:chOff x="2157822" y="1314134"/>
            <a:chExt cx="1354732" cy="1339575"/>
          </a:xfrm>
        </p:grpSpPr>
        <p:sp>
          <p:nvSpPr>
            <p:cNvPr id="75" name="Oval 74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7181316" y="5060362"/>
            <a:ext cx="1354732" cy="1339575"/>
            <a:chOff x="2157822" y="1314134"/>
            <a:chExt cx="1354732" cy="1339575"/>
          </a:xfrm>
        </p:grpSpPr>
        <p:sp>
          <p:nvSpPr>
            <p:cNvPr id="72" name="Oval 71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1775355" y="3566718"/>
            <a:ext cx="1354732" cy="1339575"/>
            <a:chOff x="2157822" y="1314134"/>
            <a:chExt cx="1354732" cy="1339575"/>
          </a:xfrm>
        </p:grpSpPr>
        <p:sp>
          <p:nvSpPr>
            <p:cNvPr id="69" name="Oval 68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FF71FB-BF72-ED43-992E-738385F4F289}"/>
              </a:ext>
            </a:extLst>
          </p:cNvPr>
          <p:cNvCxnSpPr>
            <a:cxnSpLocks/>
            <a:endCxn id="49" idx="6"/>
          </p:cNvCxnSpPr>
          <p:nvPr/>
        </p:nvCxnSpPr>
        <p:spPr bwMode="gray">
          <a:xfrm>
            <a:off x="3441921" y="4257772"/>
            <a:ext cx="1112911" cy="1677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5F18FF-151E-D849-B448-C4DAE92ACC3A}"/>
              </a:ext>
            </a:extLst>
          </p:cNvPr>
          <p:cNvCxnSpPr>
            <a:cxnSpLocks/>
            <a:stCxn id="49" idx="13"/>
          </p:cNvCxnSpPr>
          <p:nvPr/>
        </p:nvCxnSpPr>
        <p:spPr bwMode="gray">
          <a:xfrm flipV="1">
            <a:off x="7044709" y="4213060"/>
            <a:ext cx="1410035" cy="17605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527482E-587B-BE45-8184-3F5DB420F07F}"/>
              </a:ext>
            </a:extLst>
          </p:cNvPr>
          <p:cNvSpPr/>
          <p:nvPr/>
        </p:nvSpPr>
        <p:spPr>
          <a:xfrm>
            <a:off x="6769210" y="2224059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rPr>
              <a:t>Cloud Services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C75C9C-3A12-644A-B53B-EF7861B424E3}"/>
              </a:ext>
            </a:extLst>
          </p:cNvPr>
          <p:cNvCxnSpPr>
            <a:cxnSpLocks/>
            <a:stCxn id="37" idx="2"/>
            <a:endCxn id="35" idx="0"/>
          </p:cNvCxnSpPr>
          <p:nvPr/>
        </p:nvCxnSpPr>
        <p:spPr bwMode="gray">
          <a:xfrm flipH="1">
            <a:off x="3441921" y="1676238"/>
            <a:ext cx="2873692" cy="216470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0D9304AB-A3DD-E34C-9E3E-372F3998FA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48348" y="3501456"/>
            <a:ext cx="2502845" cy="1170572"/>
          </a:xfrm>
          <a:custGeom>
            <a:avLst/>
            <a:gdLst>
              <a:gd name="T0" fmla="*/ 242 w 386"/>
              <a:gd name="T1" fmla="*/ 244 h 244"/>
              <a:gd name="T2" fmla="*/ 241 w 386"/>
              <a:gd name="T3" fmla="*/ 244 h 244"/>
              <a:gd name="T4" fmla="*/ 196 w 386"/>
              <a:gd name="T5" fmla="*/ 226 h 244"/>
              <a:gd name="T6" fmla="*/ 146 w 386"/>
              <a:gd name="T7" fmla="*/ 238 h 244"/>
              <a:gd name="T8" fmla="*/ 86 w 386"/>
              <a:gd name="T9" fmla="*/ 216 h 244"/>
              <a:gd name="T10" fmla="*/ 62 w 386"/>
              <a:gd name="T11" fmla="*/ 220 h 244"/>
              <a:gd name="T12" fmla="*/ 1 w 386"/>
              <a:gd name="T13" fmla="*/ 158 h 244"/>
              <a:gd name="T14" fmla="*/ 65 w 386"/>
              <a:gd name="T15" fmla="*/ 98 h 244"/>
              <a:gd name="T16" fmla="*/ 72 w 386"/>
              <a:gd name="T17" fmla="*/ 99 h 244"/>
              <a:gd name="T18" fmla="*/ 146 w 386"/>
              <a:gd name="T19" fmla="*/ 47 h 244"/>
              <a:gd name="T20" fmla="*/ 169 w 386"/>
              <a:gd name="T21" fmla="*/ 51 h 244"/>
              <a:gd name="T22" fmla="*/ 249 w 386"/>
              <a:gd name="T23" fmla="*/ 1 h 244"/>
              <a:gd name="T24" fmla="*/ 333 w 386"/>
              <a:gd name="T25" fmla="*/ 79 h 244"/>
              <a:gd name="T26" fmla="*/ 385 w 386"/>
              <a:gd name="T27" fmla="*/ 152 h 244"/>
              <a:gd name="T28" fmla="*/ 362 w 386"/>
              <a:gd name="T29" fmla="*/ 205 h 244"/>
              <a:gd name="T30" fmla="*/ 319 w 386"/>
              <a:gd name="T31" fmla="*/ 222 h 244"/>
              <a:gd name="T32" fmla="*/ 298 w 386"/>
              <a:gd name="T33" fmla="*/ 217 h 244"/>
              <a:gd name="T34" fmla="*/ 242 w 386"/>
              <a:gd name="T35" fmla="*/ 244 h 244"/>
              <a:gd name="T36" fmla="*/ 199 w 386"/>
              <a:gd name="T37" fmla="*/ 206 h 244"/>
              <a:gd name="T38" fmla="*/ 203 w 386"/>
              <a:gd name="T39" fmla="*/ 211 h 244"/>
              <a:gd name="T40" fmla="*/ 241 w 386"/>
              <a:gd name="T41" fmla="*/ 228 h 244"/>
              <a:gd name="T42" fmla="*/ 288 w 386"/>
              <a:gd name="T43" fmla="*/ 203 h 244"/>
              <a:gd name="T44" fmla="*/ 293 w 386"/>
              <a:gd name="T45" fmla="*/ 196 h 244"/>
              <a:gd name="T46" fmla="*/ 299 w 386"/>
              <a:gd name="T47" fmla="*/ 200 h 244"/>
              <a:gd name="T48" fmla="*/ 320 w 386"/>
              <a:gd name="T49" fmla="*/ 206 h 244"/>
              <a:gd name="T50" fmla="*/ 351 w 386"/>
              <a:gd name="T51" fmla="*/ 193 h 244"/>
              <a:gd name="T52" fmla="*/ 369 w 386"/>
              <a:gd name="T53" fmla="*/ 151 h 244"/>
              <a:gd name="T54" fmla="*/ 325 w 386"/>
              <a:gd name="T55" fmla="*/ 94 h 244"/>
              <a:gd name="T56" fmla="*/ 319 w 386"/>
              <a:gd name="T57" fmla="*/ 93 h 244"/>
              <a:gd name="T58" fmla="*/ 318 w 386"/>
              <a:gd name="T59" fmla="*/ 87 h 244"/>
              <a:gd name="T60" fmla="*/ 248 w 386"/>
              <a:gd name="T61" fmla="*/ 17 h 244"/>
              <a:gd name="T62" fmla="*/ 248 w 386"/>
              <a:gd name="T63" fmla="*/ 17 h 244"/>
              <a:gd name="T64" fmla="*/ 181 w 386"/>
              <a:gd name="T65" fmla="*/ 64 h 244"/>
              <a:gd name="T66" fmla="*/ 177 w 386"/>
              <a:gd name="T67" fmla="*/ 72 h 244"/>
              <a:gd name="T68" fmla="*/ 170 w 386"/>
              <a:gd name="T69" fmla="*/ 69 h 244"/>
              <a:gd name="T70" fmla="*/ 145 w 386"/>
              <a:gd name="T71" fmla="*/ 63 h 244"/>
              <a:gd name="T72" fmla="*/ 85 w 386"/>
              <a:gd name="T73" fmla="*/ 110 h 244"/>
              <a:gd name="T74" fmla="*/ 84 w 386"/>
              <a:gd name="T75" fmla="*/ 118 h 244"/>
              <a:gd name="T76" fmla="*/ 76 w 386"/>
              <a:gd name="T77" fmla="*/ 116 h 244"/>
              <a:gd name="T78" fmla="*/ 64 w 386"/>
              <a:gd name="T79" fmla="*/ 114 h 244"/>
              <a:gd name="T80" fmla="*/ 17 w 386"/>
              <a:gd name="T81" fmla="*/ 158 h 244"/>
              <a:gd name="T82" fmla="*/ 62 w 386"/>
              <a:gd name="T83" fmla="*/ 204 h 244"/>
              <a:gd name="T84" fmla="*/ 84 w 386"/>
              <a:gd name="T85" fmla="*/ 199 h 244"/>
              <a:gd name="T86" fmla="*/ 89 w 386"/>
              <a:gd name="T87" fmla="*/ 197 h 244"/>
              <a:gd name="T88" fmla="*/ 94 w 386"/>
              <a:gd name="T89" fmla="*/ 201 h 244"/>
              <a:gd name="T90" fmla="*/ 147 w 386"/>
              <a:gd name="T91" fmla="*/ 222 h 244"/>
              <a:gd name="T92" fmla="*/ 193 w 386"/>
              <a:gd name="T93" fmla="*/ 210 h 244"/>
              <a:gd name="T94" fmla="*/ 199 w 386"/>
              <a:gd name="T95" fmla="*/ 20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6" h="244">
                <a:moveTo>
                  <a:pt x="242" y="244"/>
                </a:moveTo>
                <a:cubicBezTo>
                  <a:pt x="242" y="244"/>
                  <a:pt x="241" y="244"/>
                  <a:pt x="241" y="244"/>
                </a:cubicBezTo>
                <a:cubicBezTo>
                  <a:pt x="224" y="244"/>
                  <a:pt x="208" y="238"/>
                  <a:pt x="196" y="226"/>
                </a:cubicBezTo>
                <a:cubicBezTo>
                  <a:pt x="182" y="234"/>
                  <a:pt x="164" y="238"/>
                  <a:pt x="146" y="238"/>
                </a:cubicBezTo>
                <a:cubicBezTo>
                  <a:pt x="123" y="237"/>
                  <a:pt x="101" y="229"/>
                  <a:pt x="86" y="216"/>
                </a:cubicBezTo>
                <a:cubicBezTo>
                  <a:pt x="79" y="219"/>
                  <a:pt x="70" y="220"/>
                  <a:pt x="62" y="220"/>
                </a:cubicBezTo>
                <a:cubicBezTo>
                  <a:pt x="27" y="219"/>
                  <a:pt x="0" y="191"/>
                  <a:pt x="1" y="158"/>
                </a:cubicBezTo>
                <a:cubicBezTo>
                  <a:pt x="2" y="124"/>
                  <a:pt x="30" y="97"/>
                  <a:pt x="65" y="98"/>
                </a:cubicBezTo>
                <a:cubicBezTo>
                  <a:pt x="67" y="98"/>
                  <a:pt x="70" y="98"/>
                  <a:pt x="72" y="99"/>
                </a:cubicBezTo>
                <a:cubicBezTo>
                  <a:pt x="82" y="67"/>
                  <a:pt x="112" y="46"/>
                  <a:pt x="146" y="47"/>
                </a:cubicBezTo>
                <a:cubicBezTo>
                  <a:pt x="154" y="47"/>
                  <a:pt x="162" y="49"/>
                  <a:pt x="169" y="51"/>
                </a:cubicBezTo>
                <a:cubicBezTo>
                  <a:pt x="184" y="19"/>
                  <a:pt x="215" y="0"/>
                  <a:pt x="249" y="1"/>
                </a:cubicBezTo>
                <a:cubicBezTo>
                  <a:pt x="291" y="2"/>
                  <a:pt x="326" y="35"/>
                  <a:pt x="333" y="79"/>
                </a:cubicBezTo>
                <a:cubicBezTo>
                  <a:pt x="364" y="85"/>
                  <a:pt x="386" y="116"/>
                  <a:pt x="385" y="152"/>
                </a:cubicBezTo>
                <a:cubicBezTo>
                  <a:pt x="385" y="172"/>
                  <a:pt x="376" y="192"/>
                  <a:pt x="362" y="205"/>
                </a:cubicBezTo>
                <a:cubicBezTo>
                  <a:pt x="350" y="216"/>
                  <a:pt x="335" y="222"/>
                  <a:pt x="319" y="222"/>
                </a:cubicBezTo>
                <a:cubicBezTo>
                  <a:pt x="312" y="222"/>
                  <a:pt x="305" y="220"/>
                  <a:pt x="298" y="217"/>
                </a:cubicBezTo>
                <a:cubicBezTo>
                  <a:pt x="285" y="234"/>
                  <a:pt x="264" y="244"/>
                  <a:pt x="242" y="244"/>
                </a:cubicBezTo>
                <a:close/>
                <a:moveTo>
                  <a:pt x="199" y="206"/>
                </a:moveTo>
                <a:cubicBezTo>
                  <a:pt x="203" y="211"/>
                  <a:pt x="203" y="211"/>
                  <a:pt x="203" y="211"/>
                </a:cubicBezTo>
                <a:cubicBezTo>
                  <a:pt x="213" y="222"/>
                  <a:pt x="227" y="228"/>
                  <a:pt x="241" y="228"/>
                </a:cubicBezTo>
                <a:cubicBezTo>
                  <a:pt x="260" y="229"/>
                  <a:pt x="278" y="219"/>
                  <a:pt x="288" y="203"/>
                </a:cubicBezTo>
                <a:cubicBezTo>
                  <a:pt x="293" y="196"/>
                  <a:pt x="293" y="196"/>
                  <a:pt x="293" y="196"/>
                </a:cubicBezTo>
                <a:cubicBezTo>
                  <a:pt x="299" y="200"/>
                  <a:pt x="299" y="200"/>
                  <a:pt x="299" y="200"/>
                </a:cubicBezTo>
                <a:cubicBezTo>
                  <a:pt x="306" y="204"/>
                  <a:pt x="313" y="206"/>
                  <a:pt x="320" y="206"/>
                </a:cubicBezTo>
                <a:cubicBezTo>
                  <a:pt x="331" y="206"/>
                  <a:pt x="342" y="202"/>
                  <a:pt x="351" y="193"/>
                </a:cubicBezTo>
                <a:cubicBezTo>
                  <a:pt x="362" y="183"/>
                  <a:pt x="369" y="168"/>
                  <a:pt x="369" y="151"/>
                </a:cubicBezTo>
                <a:cubicBezTo>
                  <a:pt x="370" y="121"/>
                  <a:pt x="351" y="96"/>
                  <a:pt x="325" y="94"/>
                </a:cubicBezTo>
                <a:cubicBezTo>
                  <a:pt x="319" y="93"/>
                  <a:pt x="319" y="93"/>
                  <a:pt x="319" y="93"/>
                </a:cubicBezTo>
                <a:cubicBezTo>
                  <a:pt x="318" y="87"/>
                  <a:pt x="318" y="87"/>
                  <a:pt x="318" y="87"/>
                </a:cubicBezTo>
                <a:cubicBezTo>
                  <a:pt x="315" y="48"/>
                  <a:pt x="285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19" y="16"/>
                  <a:pt x="192" y="35"/>
                  <a:pt x="181" y="64"/>
                </a:cubicBezTo>
                <a:cubicBezTo>
                  <a:pt x="177" y="72"/>
                  <a:pt x="177" y="72"/>
                  <a:pt x="177" y="72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65"/>
                  <a:pt x="154" y="63"/>
                  <a:pt x="145" y="63"/>
                </a:cubicBezTo>
                <a:cubicBezTo>
                  <a:pt x="117" y="62"/>
                  <a:pt x="92" y="82"/>
                  <a:pt x="85" y="110"/>
                </a:cubicBezTo>
                <a:cubicBezTo>
                  <a:pt x="84" y="118"/>
                  <a:pt x="84" y="118"/>
                  <a:pt x="84" y="118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2" y="115"/>
                  <a:pt x="68" y="114"/>
                  <a:pt x="64" y="114"/>
                </a:cubicBezTo>
                <a:cubicBezTo>
                  <a:pt x="39" y="114"/>
                  <a:pt x="18" y="133"/>
                  <a:pt x="17" y="158"/>
                </a:cubicBezTo>
                <a:cubicBezTo>
                  <a:pt x="17" y="183"/>
                  <a:pt x="37" y="204"/>
                  <a:pt x="62" y="204"/>
                </a:cubicBezTo>
                <a:cubicBezTo>
                  <a:pt x="70" y="204"/>
                  <a:pt x="78" y="203"/>
                  <a:pt x="84" y="199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94" y="201"/>
                  <a:pt x="94" y="201"/>
                  <a:pt x="94" y="201"/>
                </a:cubicBezTo>
                <a:cubicBezTo>
                  <a:pt x="106" y="213"/>
                  <a:pt x="125" y="221"/>
                  <a:pt x="147" y="222"/>
                </a:cubicBezTo>
                <a:cubicBezTo>
                  <a:pt x="164" y="222"/>
                  <a:pt x="180" y="218"/>
                  <a:pt x="193" y="210"/>
                </a:cubicBezTo>
                <a:lnTo>
                  <a:pt x="199" y="2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02613E-6BC7-1D46-B587-B3A573D00339}"/>
              </a:ext>
            </a:extLst>
          </p:cNvPr>
          <p:cNvSpPr txBox="1"/>
          <p:nvPr/>
        </p:nvSpPr>
        <p:spPr>
          <a:xfrm>
            <a:off x="10154355" y="3254610"/>
            <a:ext cx="1048364" cy="44319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Corporate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Datacenter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830A6-82B1-4144-801B-F827902F09A3}"/>
              </a:ext>
            </a:extLst>
          </p:cNvPr>
          <p:cNvSpPr txBox="1"/>
          <p:nvPr/>
        </p:nvSpPr>
        <p:spPr>
          <a:xfrm>
            <a:off x="1397168" y="3420809"/>
            <a:ext cx="65723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Branch</a:t>
            </a:r>
          </a:p>
        </p:txBody>
      </p:sp>
      <p:pic>
        <p:nvPicPr>
          <p:cNvPr id="35" name="Google Shape;1463;p153" descr="switch-icon.png">
            <a:extLst>
              <a:ext uri="{FF2B5EF4-FFF2-40B4-BE49-F238E27FC236}">
                <a16:creationId xmlns:a16="http://schemas.microsoft.com/office/drawing/2014/main" id="{50BFE77A-6E07-0942-A8C6-0C46B730EE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190" y="3840940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463;p153" descr="switch-icon.png">
            <a:extLst>
              <a:ext uri="{FF2B5EF4-FFF2-40B4-BE49-F238E27FC236}">
                <a16:creationId xmlns:a16="http://schemas.microsoft.com/office/drawing/2014/main" id="{205A5F32-982B-4245-9DAB-43174AEB43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4744" y="3844834"/>
            <a:ext cx="915462" cy="73645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D35DF8F-05D7-E941-A7EC-CAC29472D175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SD-WAN Controller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97350CD-1171-D841-92BF-D1054A37599B}"/>
              </a:ext>
            </a:extLst>
          </p:cNvPr>
          <p:cNvCxnSpPr>
            <a:cxnSpLocks/>
            <a:stCxn id="49" idx="0"/>
          </p:cNvCxnSpPr>
          <p:nvPr/>
        </p:nvCxnSpPr>
        <p:spPr bwMode="gray">
          <a:xfrm>
            <a:off x="6117489" y="4672028"/>
            <a:ext cx="690757" cy="944704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2011CB7-906D-3B43-A101-D768C029CD5E}"/>
              </a:ext>
            </a:extLst>
          </p:cNvPr>
          <p:cNvSpPr txBox="1"/>
          <p:nvPr/>
        </p:nvSpPr>
        <p:spPr>
          <a:xfrm>
            <a:off x="8515400" y="5939878"/>
            <a:ext cx="1094852" cy="27699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Main Office</a:t>
            </a:r>
          </a:p>
        </p:txBody>
      </p:sp>
      <p:pic>
        <p:nvPicPr>
          <p:cNvPr id="56" name="Google Shape;1463;p153" descr="switch-icon.png">
            <a:extLst>
              <a:ext uri="{FF2B5EF4-FFF2-40B4-BE49-F238E27FC236}">
                <a16:creationId xmlns:a16="http://schemas.microsoft.com/office/drawing/2014/main" id="{A3E69FF0-F97D-0D4F-9818-69ECC725C0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2034" y="5310027"/>
            <a:ext cx="915462" cy="736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5507CB-7D0D-4546-B2D9-63A5C881359E}"/>
              </a:ext>
            </a:extLst>
          </p:cNvPr>
          <p:cNvCxnSpPr>
            <a:cxnSpLocks/>
            <a:stCxn id="37" idx="2"/>
            <a:endCxn id="36" idx="0"/>
          </p:cNvCxnSpPr>
          <p:nvPr/>
        </p:nvCxnSpPr>
        <p:spPr bwMode="gray">
          <a:xfrm>
            <a:off x="6315613" y="1676238"/>
            <a:ext cx="2596862" cy="216859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4AC2C-6EC6-9E4C-9815-CA702E027D50}"/>
              </a:ext>
            </a:extLst>
          </p:cNvPr>
          <p:cNvCxnSpPr/>
          <p:nvPr/>
        </p:nvCxnSpPr>
        <p:spPr>
          <a:xfrm flipV="1">
            <a:off x="3899652" y="4025921"/>
            <a:ext cx="4421825" cy="372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3F8AA42-B6AE-7244-AFC2-65B6AF0BBABC}"/>
              </a:ext>
            </a:extLst>
          </p:cNvPr>
          <p:cNvCxnSpPr>
            <a:cxnSpLocks/>
          </p:cNvCxnSpPr>
          <p:nvPr/>
        </p:nvCxnSpPr>
        <p:spPr>
          <a:xfrm>
            <a:off x="3899652" y="4402330"/>
            <a:ext cx="2512478" cy="12759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0FA859-F6DB-2F42-8806-A40C15FA70D0}"/>
              </a:ext>
            </a:extLst>
          </p:cNvPr>
          <p:cNvCxnSpPr>
            <a:cxnSpLocks/>
          </p:cNvCxnSpPr>
          <p:nvPr/>
        </p:nvCxnSpPr>
        <p:spPr>
          <a:xfrm flipV="1">
            <a:off x="7253987" y="4395178"/>
            <a:ext cx="951818" cy="8856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D355321-342B-7347-850B-E5759F8C8939}"/>
              </a:ext>
            </a:extLst>
          </p:cNvPr>
          <p:cNvSpPr/>
          <p:nvPr/>
        </p:nvSpPr>
        <p:spPr>
          <a:xfrm>
            <a:off x="5660986" y="5863536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SD-WAN Edge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63D567D-00C8-BE42-939B-C1FDD27A6BAE}"/>
              </a:ext>
            </a:extLst>
          </p:cNvPr>
          <p:cNvSpPr/>
          <p:nvPr/>
        </p:nvSpPr>
        <p:spPr>
          <a:xfrm>
            <a:off x="3845409" y="5104670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Overlay Tunnel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43A6A29-410D-624C-AC3E-B49BEE4D5F32}"/>
              </a:ext>
            </a:extLst>
          </p:cNvPr>
          <p:cNvCxnSpPr>
            <a:cxnSpLocks/>
          </p:cNvCxnSpPr>
          <p:nvPr/>
        </p:nvCxnSpPr>
        <p:spPr bwMode="gray">
          <a:xfrm flipV="1">
            <a:off x="3633508" y="2860912"/>
            <a:ext cx="2395166" cy="961758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lgDash"/>
            <a:miter lim="800000"/>
            <a:tailEnd type="triangle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AAB2973C-52BC-BA4C-B332-AF77186F1E42}"/>
              </a:ext>
            </a:extLst>
          </p:cNvPr>
          <p:cNvSpPr/>
          <p:nvPr/>
        </p:nvSpPr>
        <p:spPr>
          <a:xfrm>
            <a:off x="5436183" y="313177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Network Policies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C47145-F5EE-6142-BB6D-2C15C04869B8}"/>
              </a:ext>
            </a:extLst>
          </p:cNvPr>
          <p:cNvCxnSpPr>
            <a:stCxn id="65" idx="2"/>
            <a:endCxn id="37" idx="0"/>
          </p:cNvCxnSpPr>
          <p:nvPr/>
        </p:nvCxnSpPr>
        <p:spPr>
          <a:xfrm>
            <a:off x="6312385" y="682509"/>
            <a:ext cx="3228" cy="29923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6021320" y="2327598"/>
            <a:ext cx="1026807" cy="635079"/>
            <a:chOff x="9601195" y="1875940"/>
            <a:chExt cx="1026807" cy="635079"/>
          </a:xfrm>
        </p:grpSpPr>
        <p:pic>
          <p:nvPicPr>
            <p:cNvPr id="79" name="Picture 78" descr="A close up of a logo&#10;&#10;Description automatically generated">
              <a:extLst>
                <a:ext uri="{FF2B5EF4-FFF2-40B4-BE49-F238E27FC236}">
                  <a16:creationId xmlns:a16="http://schemas.microsoft.com/office/drawing/2014/main" id="{2D8E48CB-715A-D747-AEFA-A860AAE5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9601195" y="1947547"/>
              <a:ext cx="1026807" cy="5634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835D984-5449-7D47-B769-339B99768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01640" y="1875940"/>
              <a:ext cx="449610" cy="39588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D1908FD-68FE-BA4C-A5D8-AA874AECA9BB}"/>
              </a:ext>
            </a:extLst>
          </p:cNvPr>
          <p:cNvCxnSpPr>
            <a:cxnSpLocks/>
            <a:stCxn id="37" idx="2"/>
            <a:endCxn id="56" idx="0"/>
          </p:cNvCxnSpPr>
          <p:nvPr/>
        </p:nvCxnSpPr>
        <p:spPr bwMode="gray">
          <a:xfrm>
            <a:off x="6315613" y="1676238"/>
            <a:ext cx="734152" cy="363378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014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ea typeface="Symbol" charset="2"/>
                <a:cs typeface="Symbol" charset="2"/>
              </a:rPr>
              <a:t>Network Virtualization</a:t>
            </a:r>
            <a:br>
              <a:rPr lang="en-US" sz="2000" dirty="0">
                <a:ea typeface="Symbol" charset="2"/>
                <a:cs typeface="Symbol" charset="2"/>
              </a:rPr>
            </a:br>
            <a:r>
              <a:rPr lang="en-US" sz="2000" dirty="0">
                <a:ea typeface="Symbol" charset="2"/>
                <a:cs typeface="Symbol" charset="2"/>
              </a:rPr>
              <a:t>Controller</a:t>
            </a:r>
            <a:endParaRPr lang="en-US" sz="2000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B3CD5B-7D51-6044-87A4-D2A98DF32B57}"/>
              </a:ext>
            </a:extLst>
          </p:cNvPr>
          <p:cNvSpPr txBox="1"/>
          <p:nvPr/>
        </p:nvSpPr>
        <p:spPr>
          <a:xfrm>
            <a:off x="4692918" y="555616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Underlay Network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5B704-0E3E-3340-BEA2-4478E8FA17F4}"/>
              </a:ext>
            </a:extLst>
          </p:cNvPr>
          <p:cNvSpPr txBox="1"/>
          <p:nvPr/>
        </p:nvSpPr>
        <p:spPr>
          <a:xfrm>
            <a:off x="5641895" y="97837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8611F4B-E938-644D-BDCB-19CF2DC34A62}"/>
              </a:ext>
            </a:extLst>
          </p:cNvPr>
          <p:cNvCxnSpPr/>
          <p:nvPr/>
        </p:nvCxnSpPr>
        <p:spPr>
          <a:xfrm>
            <a:off x="5888918" y="1393372"/>
            <a:ext cx="0" cy="7394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94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H="1">
            <a:off x="3495368" y="338786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. . 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41122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40059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solidFill>
              <a:srgbClr val="5B9BD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Flow Rules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pic>
        <p:nvPicPr>
          <p:cNvPr id="40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03036" y="109606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55436" y="111130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0538" y="4906072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25815" y="3939029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1131" y="3975350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1090" y="4857508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8270" y="5776581"/>
            <a:ext cx="1159475" cy="740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Global </a:t>
              </a:r>
            </a:p>
            <a:p>
              <a:pPr algn="r"/>
              <a:r>
                <a:rPr lang="en-US" dirty="0"/>
                <a:t>Network</a:t>
              </a:r>
            </a:p>
            <a:p>
              <a:pPr algn="r"/>
              <a:r>
                <a:rPr lang="en-US" dirty="0"/>
                <a:t>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92768" y="1302188"/>
            <a:ext cx="1361767" cy="757130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09859"/>
            <a:ext cx="1361767" cy="7571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Flags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VNI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OpenFlow Switch</a:t>
            </a: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</a:p>
          <a:p>
            <a:pPr algn="ctr"/>
            <a:r>
              <a:rPr lang="en-US" dirty="0"/>
              <a:t>Action</a:t>
            </a:r>
          </a:p>
          <a:p>
            <a:pPr algn="ctr"/>
            <a:r>
              <a:rPr lang="en-US" dirty="0"/>
              <a:t>Set</a:t>
            </a:r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 . .</a:t>
            </a:r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In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Out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 = {}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Packet +</a:t>
            </a:r>
          </a:p>
          <a:p>
            <a:pPr algn="r"/>
            <a:r>
              <a:rPr lang="en-US" sz="1600" dirty="0"/>
              <a:t>Metadata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Packet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Programmable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Merchant Silicon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ONOS</a:t>
              </a:r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33047"/>
            <a:ext cx="2844279" cy="369332"/>
            <a:chOff x="5521686" y="2989496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89496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Stratum</a:t>
              </a:r>
              <a:r>
                <a:rPr lang="en-US" dirty="0"/>
                <a:t> </a:t>
              </a:r>
              <a:r>
                <a:rPr lang="en-US" b="1" dirty="0"/>
                <a:t>+ ONL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278545"/>
            <a:ext cx="3915149" cy="590931"/>
            <a:chOff x="5521686" y="2872533"/>
            <a:chExt cx="3915149" cy="590931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872533"/>
              <a:ext cx="2644827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P4Runtime</a:t>
              </a:r>
            </a:p>
            <a:p>
              <a:pPr>
                <a:lnSpc>
                  <a:spcPct val="80000"/>
                </a:lnSpc>
              </a:pPr>
              <a:r>
                <a:rPr lang="en-US" i="1" dirty="0"/>
                <a:t>                           OpenFlow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Tofino (Barefoot), </a:t>
              </a:r>
            </a:p>
            <a:p>
              <a:r>
                <a:rPr lang="en-US" dirty="0"/>
                <a:t>Tomahawk (Broadcom) 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311121" cy="369332"/>
            <a:chOff x="6221859" y="2978863"/>
            <a:chExt cx="1311121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7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Trellis</a:t>
              </a:r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Switch OS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</a:t>
              </a:r>
              <a:r>
                <a:rPr lang="en-US" i="1" dirty="0" err="1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solidFill>
                <a:srgbClr val="5B9BD5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>
                <a:solidFill>
                  <a:prstClr val="white"/>
                </a:solidFill>
                <a:latin typeface="Calibri" panose="020F0502020204030204"/>
              </a:rPr>
              <a:t>T</a:t>
            </a:r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>
                <a:solidFill>
                  <a:prstClr val="white"/>
                </a:solidFill>
                <a:latin typeface="Calibri" panose="020F0502020204030204"/>
              </a:rPr>
              <a:t>ONOS</a:t>
            </a: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54778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71374</TotalTime>
  <Words>1509</Words>
  <Application>Microsoft Macintosh PowerPoint</Application>
  <PresentationFormat>Widescreen</PresentationFormat>
  <Paragraphs>937</Paragraphs>
  <Slides>44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ＭＳ Ｐゴシック</vt:lpstr>
      <vt:lpstr>Arial</vt:lpstr>
      <vt:lpstr>Calibri</vt:lpstr>
      <vt:lpstr>Calibri Light</vt:lpstr>
      <vt:lpstr>Consolas</vt:lpstr>
      <vt:lpstr>Gotham Book</vt:lpstr>
      <vt:lpstr>Mangal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Bruce Davie</cp:lastModifiedBy>
  <cp:revision>278</cp:revision>
  <cp:lastPrinted>2021-01-05T00:08:29Z</cp:lastPrinted>
  <dcterms:created xsi:type="dcterms:W3CDTF">2019-12-10T16:47:01Z</dcterms:created>
  <dcterms:modified xsi:type="dcterms:W3CDTF">2021-05-31T07:16:11Z</dcterms:modified>
</cp:coreProperties>
</file>